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68" r:id="rId2"/>
  </p:sldMasterIdLst>
  <p:notesMasterIdLst>
    <p:notesMasterId r:id="rId115"/>
  </p:notesMasterIdLst>
  <p:handoutMasterIdLst>
    <p:handoutMasterId r:id="rId116"/>
  </p:handoutMasterIdLst>
  <p:sldIdLst>
    <p:sldId id="483" r:id="rId3"/>
    <p:sldId id="484" r:id="rId4"/>
    <p:sldId id="591" r:id="rId5"/>
    <p:sldId id="485" r:id="rId6"/>
    <p:sldId id="486" r:id="rId7"/>
    <p:sldId id="487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93" r:id="rId22"/>
    <p:sldId id="501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09" r:id="rId31"/>
    <p:sldId id="51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18" r:id="rId40"/>
    <p:sldId id="519" r:id="rId41"/>
    <p:sldId id="522" r:id="rId42"/>
    <p:sldId id="523" r:id="rId43"/>
    <p:sldId id="524" r:id="rId44"/>
    <p:sldId id="525" r:id="rId45"/>
    <p:sldId id="526" r:id="rId46"/>
    <p:sldId id="527" r:id="rId47"/>
    <p:sldId id="528" r:id="rId48"/>
    <p:sldId id="529" r:id="rId49"/>
    <p:sldId id="592" r:id="rId50"/>
    <p:sldId id="530" r:id="rId51"/>
    <p:sldId id="531" r:id="rId52"/>
    <p:sldId id="532" r:id="rId53"/>
    <p:sldId id="533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94" r:id="rId63"/>
    <p:sldId id="542" r:id="rId64"/>
    <p:sldId id="543" r:id="rId65"/>
    <p:sldId id="544" r:id="rId66"/>
    <p:sldId id="545" r:id="rId67"/>
    <p:sldId id="546" r:id="rId68"/>
    <p:sldId id="548" r:id="rId69"/>
    <p:sldId id="549" r:id="rId70"/>
    <p:sldId id="550" r:id="rId71"/>
    <p:sldId id="551" r:id="rId72"/>
    <p:sldId id="552" r:id="rId73"/>
    <p:sldId id="553" r:id="rId74"/>
    <p:sldId id="554" r:id="rId75"/>
    <p:sldId id="555" r:id="rId76"/>
    <p:sldId id="556" r:id="rId77"/>
    <p:sldId id="557" r:id="rId78"/>
    <p:sldId id="558" r:id="rId79"/>
    <p:sldId id="559" r:id="rId80"/>
    <p:sldId id="560" r:id="rId81"/>
    <p:sldId id="561" r:id="rId82"/>
    <p:sldId id="562" r:id="rId83"/>
    <p:sldId id="563" r:id="rId84"/>
    <p:sldId id="564" r:id="rId85"/>
    <p:sldId id="565" r:id="rId86"/>
    <p:sldId id="566" r:id="rId87"/>
    <p:sldId id="567" r:id="rId88"/>
    <p:sldId id="568" r:id="rId89"/>
    <p:sldId id="569" r:id="rId90"/>
    <p:sldId id="570" r:id="rId91"/>
    <p:sldId id="571" r:id="rId92"/>
    <p:sldId id="572" r:id="rId93"/>
    <p:sldId id="573" r:id="rId94"/>
    <p:sldId id="574" r:id="rId95"/>
    <p:sldId id="575" r:id="rId96"/>
    <p:sldId id="576" r:id="rId97"/>
    <p:sldId id="577" r:id="rId98"/>
    <p:sldId id="578" r:id="rId99"/>
    <p:sldId id="579" r:id="rId100"/>
    <p:sldId id="580" r:id="rId101"/>
    <p:sldId id="581" r:id="rId102"/>
    <p:sldId id="582" r:id="rId103"/>
    <p:sldId id="583" r:id="rId104"/>
    <p:sldId id="584" r:id="rId105"/>
    <p:sldId id="585" r:id="rId106"/>
    <p:sldId id="586" r:id="rId107"/>
    <p:sldId id="587" r:id="rId108"/>
    <p:sldId id="588" r:id="rId109"/>
    <p:sldId id="589" r:id="rId110"/>
    <p:sldId id="590" r:id="rId111"/>
    <p:sldId id="334" r:id="rId112"/>
    <p:sldId id="596" r:id="rId113"/>
    <p:sldId id="335" r:id="rId114"/>
  </p:sldIdLst>
  <p:sldSz cx="9144000" cy="6858000" type="screen4x3"/>
  <p:notesSz cx="7010400" cy="9296400"/>
  <p:defaultTextStyle>
    <a:defPPr>
      <a:defRPr lang="en-GB"/>
    </a:defPPr>
    <a:lvl1pPr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1pPr>
    <a:lvl2pPr marL="4572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2pPr>
    <a:lvl3pPr marL="9144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3pPr>
    <a:lvl4pPr marL="1371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4pPr>
    <a:lvl5pPr marL="18288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8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87141" autoAdjust="0"/>
  </p:normalViewPr>
  <p:slideViewPr>
    <p:cSldViewPr>
      <p:cViewPr varScale="1">
        <p:scale>
          <a:sx n="47" d="100"/>
          <a:sy n="47" d="100"/>
        </p:scale>
        <p:origin x="-1363" y="-77"/>
      </p:cViewPr>
      <p:guideLst>
        <p:guide orient="horz" pos="2160"/>
        <p:guide pos="2880"/>
      </p:guideLst>
    </p:cSldViewPr>
  </p:slideViewPr>
  <p:outlineViewPr>
    <p:cViewPr varScale="1">
      <p:scale>
        <a:sx n="25" d="100"/>
        <a:sy n="25" d="100"/>
      </p:scale>
      <p:origin x="0" y="54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8C81F16-140A-2B45-9643-316F467A87BF}" type="datetimeFigureOut">
              <a:rPr lang="en-US"/>
              <a:pPr/>
              <a:t>9/19/2016</a:t>
            </a:fld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BD0643-BA54-4047-B5AD-2FD2A840756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19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defTabSz="465138"/>
            <a:endParaRPr 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70338" y="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6613" cy="34845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16425"/>
            <a:ext cx="560546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829675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70338" y="8829675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AB3C87E0-BBA0-2A4C-8FED-B367ED68E724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8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MS PGothic" pitchFamily="34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ACA0A586-6EA0-4DA4-8A79-EAD7E5CC3B2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29699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ＭＳ Ｐゴシック" charset="0"/>
              </a:rPr>
              <a:t>Most U.S. cities have one or more environmental services centers that you can use to recycle electronic components. For your city, try a Google (or other search engine) search on the term “environmental services” and you’ll almost certainly find a convenient place for e-waste disposal.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7EF17A8-8DED-444C-A874-FE5A782D1865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68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ＭＳ Ｐゴシック" charset="0"/>
              </a:rPr>
              <a:t>Most U.S. cities have one or more environmental services centers that you can use to recycle electronic components. For your city, try a Google (or other search engine) search on the term “environmental services” and you’ll almost certainly find a convenient place for e-waste disposal.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7EF17A8-8DED-444C-A874-FE5A782D1865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68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C82301DE-F6D2-476E-92BE-B7428EBB1A6D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22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B3C87E0-BBA0-2A4C-8FED-B367ED68E724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112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AB3C87E0-BBA0-2A4C-8FED-B367ED68E724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7264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5CE5F656-A628-4FEA-9152-C4A60491512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690C015-B2D3-4F12-BBA2-F308E9E06041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2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264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2645" name="Text Box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336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b="1" dirty="0">
                <a:latin typeface="Arial" charset="0"/>
                <a:ea typeface="MS Gothic" pitchFamily="49" charset="-128"/>
              </a:rPr>
              <a:t>Instructor Tip</a:t>
            </a: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When gaining attention and establishing common ground, ask questions of the class such as,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had a computer infected by a virus or spyware?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or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lost data?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ja-JP" dirty="0">
              <a:latin typeface="Arial" charset="0"/>
              <a:ea typeface="MS Gothic" pitchFamily="49" charset="-128"/>
            </a:endParaRP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For a WIIFM statement, say to the class,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at work, and Sally calls him up on the phone saying she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from the IT department and needs to upgrade his computer with several key applications. 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computer will be down for several hours.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Oh no,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he says, realizing he needs to get some work done and needs the computer.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Isn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there another way?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Joe asks.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Sally says,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‘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Well, don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tell anyone I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m doing this, but I can do it remotely while you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re still using the computer. The thing is, though, I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need your user name and password.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/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Does Joe give the password to Sally? This is a classic example of social engineering; Sally doesn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really work in the IT department but instead is simply randomly calling people trying to get their password. We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learn about this and other security threats in this chapter.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en-US" dirty="0">
              <a:latin typeface="Arial" charset="0"/>
              <a:ea typeface="MS Gothic" pitchFamily="49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65887">
              <a:defRPr/>
            </a:pPr>
            <a:r>
              <a:rPr lang="en-US" altLang="en-US" dirty="0"/>
              <a:t>Note: The term antivirus (and antispyware, or anti-anything) is becoming obsolete. Viruses are only a small component of the many types of malware. Many people continue to use the term as a synonym for anti-malware.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87EF17A8-8DED-444C-A874-FE5A782D1865}" type="slidenum">
              <a:rPr lang="en-GB" smtClean="0"/>
              <a:pPr>
                <a:defRPr/>
              </a:pPr>
              <a:t>67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6127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C3207722-4608-453A-873A-50497AC21D7E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72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46435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FC2E3A16-AD1C-4EDD-8C73-29BF3879F35D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72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46436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46437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dirty="0">
                <a:cs typeface="ＭＳ Ｐゴシック" charset="0"/>
              </a:rPr>
              <a:t>One of the most important malware mitigation procedures is to keep systems under your control patched and up to date through proper </a:t>
            </a:r>
            <a:r>
              <a:rPr lang="en-US" b="1" dirty="0">
                <a:cs typeface="ＭＳ Ｐゴシック" charset="0"/>
              </a:rPr>
              <a:t>patch management</a:t>
            </a:r>
            <a:r>
              <a:rPr lang="en-US" dirty="0">
                <a:cs typeface="ＭＳ Ｐゴシック" charset="0"/>
              </a:rPr>
              <a:t>. Microsoft, Apple, and the Linux maintainers do a very good job of putting out bug fixes and patches as soon as problems occur. If your systems aren’t set up to update automatically, then perform manual updates regularly. 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71D2E35B-1215-4379-983E-D7FA80FEA5BB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74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71D2E35B-1215-4379-983E-D7FA80FEA5BB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75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5CE5F656-A628-4FEA-9152-C4A60491512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3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690C015-B2D3-4F12-BBA2-F308E9E06041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3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264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2645" name="Text Box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336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b="1" dirty="0">
                <a:latin typeface="Arial" charset="0"/>
                <a:ea typeface="MS Gothic" pitchFamily="49" charset="-128"/>
              </a:rPr>
              <a:t>Instructor Tip</a:t>
            </a: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When gaining attention and establishing common ground, ask questions of the class such as,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had a computer infected by a virus or spyware?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or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lost data?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ja-JP" dirty="0">
              <a:latin typeface="Arial" charset="0"/>
              <a:ea typeface="MS Gothic" pitchFamily="49" charset="-128"/>
            </a:endParaRP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For a WIIFM statement, say to the class,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at work, and Sally calls him up on the phone saying she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from the IT department and needs to upgrade his computer with several key applications. 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computer will be down for several hours.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Oh no,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he says, realizing he needs to get some work done and needs the computer.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Isn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there another way?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Joe asks.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Sally says,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‘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Well, don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tell anyone I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m doing this, but I can do it remotely while you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re still using the computer. The thing is, though, I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need your user name and password.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/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Does Joe give the password to Sally? This is a classic example of social engineering; Sally doesn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really work in the IT department but instead is simply randomly calling people trying to get their password. We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learn about this and other security threats in this chapter.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en-US" dirty="0">
              <a:latin typeface="Arial" charset="0"/>
              <a:ea typeface="MS Gothic" pitchFamily="49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6171AB73-7859-4241-94AC-B781D08088D4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76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301AB867-CF0B-48A6-AE91-B412CFED1D3A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79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301AB867-CF0B-48A6-AE91-B412CFED1D3A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80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6C8D9929-9F9B-4A7D-B5CD-6EA210EC729C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101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52579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0B498391-F44B-4FBA-BD72-8DDCC69D617F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101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52580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52581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2D14B38A-824F-47CA-9886-F84C8DA1E3D2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102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5360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68B5B69-F98E-4C72-8595-F03DC46BA99F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102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5360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5360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2D14B38A-824F-47CA-9886-F84C8DA1E3D2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104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5360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68B5B69-F98E-4C72-8595-F03DC46BA99F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104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5360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5360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5CE5F656-A628-4FEA-9152-C4A60491512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111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690C015-B2D3-4F12-BBA2-F308E9E06041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111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264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2645" name="Text Box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336510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b="1" dirty="0">
                <a:latin typeface="Arial" charset="0"/>
                <a:ea typeface="MS Gothic" pitchFamily="49" charset="-128"/>
              </a:rPr>
              <a:t>Instructor Tip</a:t>
            </a: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When gaining attention and establishing common ground, ask questions of the class such as,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had a computer infected by a virus or spyware?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or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How many of you have ever lost data?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ja-JP" dirty="0">
              <a:latin typeface="Arial" charset="0"/>
              <a:ea typeface="MS Gothic" pitchFamily="49" charset="-128"/>
            </a:endParaRPr>
          </a:p>
          <a:p>
            <a:pPr>
              <a:spcBef>
                <a:spcPts val="459"/>
              </a:spcBef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</a:pPr>
            <a:r>
              <a:rPr lang="en-GB" altLang="en-US" dirty="0">
                <a:latin typeface="Arial" charset="0"/>
                <a:ea typeface="MS Gothic" pitchFamily="49" charset="-128"/>
              </a:rPr>
              <a:t>For a WIIFM statement, say to the class,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at work, and Sally calls him up on the phone saying she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from the IT department and needs to upgrade his computer with several key applications. Joe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s computer will be down for several hours.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Oh no,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he says, realizing he needs to get some work done and needs the computer.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“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Isn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there another way?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 Joe asks.</a:t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Sally says, 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‘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Well, don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tell anyone I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m doing this, but I can do it remotely while you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re still using the computer. The thing is, though, I</a:t>
            </a:r>
            <a:r>
              <a:rPr lang="en-US" altLang="ja-JP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need your user name and password.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r>
              <a:rPr lang="en-GB" altLang="ja-JP" dirty="0">
                <a:latin typeface="Arial" charset="0"/>
                <a:ea typeface="MS Gothic" pitchFamily="49" charset="-128"/>
              </a:rPr>
              <a:t/>
            </a:r>
            <a:br>
              <a:rPr lang="en-GB" altLang="ja-JP" dirty="0">
                <a:latin typeface="Arial" charset="0"/>
                <a:ea typeface="MS Gothic" pitchFamily="49" charset="-128"/>
              </a:rPr>
            </a:br>
            <a:r>
              <a:rPr lang="en-GB" altLang="ja-JP" dirty="0">
                <a:latin typeface="Arial" charset="0"/>
                <a:ea typeface="MS Gothic" pitchFamily="49" charset="-128"/>
              </a:rPr>
              <a:t>Does Joe give the password to Sally? This is a classic example of social engineering; Sally doesn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t really work in the IT department but instead is simply randomly calling people trying to get their password. We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’</a:t>
            </a:r>
            <a:r>
              <a:rPr lang="en-GB" altLang="ja-JP" dirty="0">
                <a:latin typeface="Arial" charset="0"/>
                <a:ea typeface="MS Gothic" pitchFamily="49" charset="-128"/>
              </a:rPr>
              <a:t>ll learn about this and other security threats in this chapter.</a:t>
            </a:r>
            <a:r>
              <a:rPr lang="ja-JP" altLang="en-GB" dirty="0">
                <a:latin typeface="Arial" charset="0"/>
                <a:ea typeface="MS Gothic" pitchFamily="49" charset="-128"/>
              </a:rPr>
              <a:t>”</a:t>
            </a:r>
            <a:endParaRPr lang="en-GB" altLang="en-US" dirty="0">
              <a:latin typeface="Arial" charset="0"/>
              <a:ea typeface="MS Gothic" pitchFamily="49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D8D9E317-FAAE-44EB-8BA2-02DA4D5FD99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6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776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E8B21338-FA51-4A82-A5FC-38CA714F5AB8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6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776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D8D9E317-FAAE-44EB-8BA2-02DA4D5FD99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776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E8B21338-FA51-4A82-A5FC-38CA714F5AB8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7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776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D8D9E317-FAAE-44EB-8BA2-02DA4D5FD995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8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776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E8B21338-FA51-4A82-A5FC-38CA714F5AB8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8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776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776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65887" algn="l"/>
                <a:tab pos="931774" algn="l"/>
                <a:tab pos="1397660" algn="l"/>
                <a:tab pos="1863547" algn="l"/>
                <a:tab pos="2329434" algn="l"/>
                <a:tab pos="2795321" algn="l"/>
                <a:tab pos="3261208" algn="l"/>
                <a:tab pos="3727094" algn="l"/>
                <a:tab pos="4192981" algn="l"/>
                <a:tab pos="4658868" algn="l"/>
                <a:tab pos="5124755" algn="l"/>
                <a:tab pos="5590642" algn="l"/>
                <a:tab pos="6056528" algn="l"/>
                <a:tab pos="6522415" algn="l"/>
                <a:tab pos="6988302" algn="l"/>
                <a:tab pos="7454189" algn="l"/>
                <a:tab pos="7920076" algn="l"/>
                <a:tab pos="8385962" algn="l"/>
                <a:tab pos="8851849" algn="l"/>
                <a:tab pos="9317736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8D361B0D-88C0-43A6-8FE8-4AE43846CA41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9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118787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2341727B-7BAC-4027-B0E4-C25A57B71274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9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118788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endParaRPr lang="en-US" altLang="en-US" dirty="0"/>
          </a:p>
        </p:txBody>
      </p:sp>
      <p:sp>
        <p:nvSpPr>
          <p:cNvPr id="118789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6698" cy="41833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371600"/>
            <a:ext cx="8229600" cy="768096"/>
          </a:xfr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848"/>
            <a:ext cx="6400800" cy="539496"/>
          </a:xfrm>
        </p:spPr>
        <p:txBody>
          <a:bodyPr/>
          <a:lstStyle>
            <a:lvl1pPr marL="0" indent="0" algn="ctr">
              <a:buNone/>
              <a:defRPr sz="4000" b="1">
                <a:solidFill>
                  <a:srgbClr val="0066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93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0547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4438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7752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862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341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3172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06382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07908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2295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5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68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7013" cy="5334000"/>
          </a:xfrm>
        </p:spPr>
        <p:txBody>
          <a:bodyPr/>
          <a:lstStyle>
            <a:lvl1pPr>
              <a:buSzPct val="85000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38600" cy="5334000"/>
          </a:xfrm>
        </p:spPr>
        <p:txBody>
          <a:bodyPr/>
          <a:lstStyle>
            <a:lvl1pPr>
              <a:buSzPct val="85000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567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8270"/>
            <a:ext cx="7086600" cy="1005840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40188" cy="4618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93875"/>
            <a:ext cx="4041775" cy="4618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1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290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995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89959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41701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19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67000" y="52388"/>
            <a:ext cx="6477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80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0" y="6553200"/>
            <a:ext cx="9144000" cy="309563"/>
            <a:chOff x="0" y="4128"/>
            <a:chExt cx="5760" cy="195"/>
          </a:xfrm>
        </p:grpSpPr>
        <p:sp>
          <p:nvSpPr>
            <p:cNvPr id="1031" name="Rectangle 4"/>
            <p:cNvSpPr>
              <a:spLocks noChangeArrowheads="1"/>
            </p:cNvSpPr>
            <p:nvPr/>
          </p:nvSpPr>
          <p:spPr bwMode="auto">
            <a:xfrm>
              <a:off x="0" y="4128"/>
              <a:ext cx="5760" cy="1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034" name="Text Box 5"/>
            <p:cNvSpPr txBox="1">
              <a:spLocks noChangeArrowheads="1"/>
            </p:cNvSpPr>
            <p:nvPr/>
          </p:nvSpPr>
          <p:spPr bwMode="auto">
            <a:xfrm>
              <a:off x="144" y="4147"/>
              <a:ext cx="504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750"/>
                </a:spcBef>
                <a:buClr>
                  <a:srgbClr val="FFFFFF"/>
                </a:buClr>
                <a:buFont typeface="Arial" pitchFamily="34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Calibri" panose="020F0502020204030204" pitchFamily="34" charset="0"/>
                </a:rPr>
                <a:t>Copyright © 2016 by McGraw-Hill Education. All rights reserved.</a:t>
              </a:r>
            </a:p>
          </p:txBody>
        </p:sp>
      </p:grp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MS Gothic" charset="0"/>
              <a:cs typeface="MS Gothic" charset="0"/>
            </a:endParaRPr>
          </a:p>
        </p:txBody>
      </p:sp>
      <p:sp>
        <p:nvSpPr>
          <p:cNvPr id="1032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1847850" cy="1069848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900" b="1" dirty="0">
                <a:latin typeface="Times New Roman" pitchFamily="18" charset="0"/>
              </a:rPr>
              <a:t>Mike Meyers</a:t>
            </a:r>
            <a:r>
              <a:rPr lang="en-US" altLang="en-US" sz="900" b="1" dirty="0">
                <a:latin typeface="Times New Roman" pitchFamily="18" charset="0"/>
              </a:rPr>
              <a:t>’</a:t>
            </a:r>
            <a:r>
              <a:rPr lang="en-US" sz="900" b="1" dirty="0">
                <a:latin typeface="Times New Roman" pitchFamily="18" charset="0"/>
              </a:rPr>
              <a:t> CompTIA A+</a:t>
            </a:r>
            <a:r>
              <a:rPr lang="en-US" sz="900" b="1" baseline="30000" dirty="0">
                <a:latin typeface="Times New Roman" pitchFamily="18" charset="0"/>
              </a:rPr>
              <a:t>®</a:t>
            </a:r>
            <a:r>
              <a:rPr lang="en-US" sz="900" b="1" dirty="0">
                <a:latin typeface="Times New Roman" pitchFamily="18" charset="0"/>
              </a:rPr>
              <a:t> Guide to</a:t>
            </a:r>
            <a:br>
              <a:rPr lang="en-US" sz="900" b="1" dirty="0">
                <a:latin typeface="Times New Roman" pitchFamily="18" charset="0"/>
              </a:rPr>
            </a:br>
            <a:r>
              <a:rPr lang="en-US" sz="1300" b="1" dirty="0">
                <a:latin typeface="Times New Roman" pitchFamily="18" charset="0"/>
              </a:rPr>
              <a:t>Managing and </a:t>
            </a:r>
            <a:r>
              <a:rPr lang="en-US" sz="1300" b="1">
                <a:latin typeface="Times New Roman" pitchFamily="18" charset="0"/>
              </a:rPr>
              <a:t/>
            </a:r>
            <a:br>
              <a:rPr lang="en-US" sz="1300" b="1">
                <a:latin typeface="Times New Roman" pitchFamily="18" charset="0"/>
              </a:rPr>
            </a:br>
            <a:r>
              <a:rPr lang="en-US" sz="1300" b="1" smtClean="0">
                <a:latin typeface="Times New Roman" pitchFamily="18" charset="0"/>
              </a:rPr>
              <a:t>Troubleshooting </a:t>
            </a:r>
            <a:r>
              <a:rPr lang="en-US" sz="1300" b="1" dirty="0">
                <a:latin typeface="Times New Roman" pitchFamily="18" charset="0"/>
              </a:rPr>
              <a:t>PCs</a:t>
            </a:r>
            <a:r>
              <a:rPr lang="en-US" sz="1400" b="1" dirty="0">
                <a:latin typeface="Times New Roman" pitchFamily="18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b="1" dirty="0">
                <a:latin typeface="Times New Roman" pitchFamily="18" charset="0"/>
              </a:rPr>
              <a:t>Fifth Edition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+mj-lt"/>
          <a:ea typeface="+mj-ea"/>
          <a:cs typeface="MS Gothic" charset="0"/>
        </a:defRPr>
      </a:lvl1pPr>
      <a:lvl2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2pPr>
      <a:lvl3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3pPr>
      <a:lvl4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4pPr>
      <a:lvl5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5pPr>
      <a:lvl6pPr marL="4572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6pPr>
      <a:lvl7pPr marL="9144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7pPr>
      <a:lvl8pPr marL="1371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8pPr>
      <a:lvl9pPr marL="18288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9pPr>
    </p:titleStyle>
    <p:bodyStyle>
      <a:lvl1pPr marL="341313" indent="-341313" algn="l" defTabSz="457200" rtl="0" eaLnBrk="0" fontAlgn="base" hangingPunct="0">
        <a:lnSpc>
          <a:spcPct val="101000"/>
        </a:lnSpc>
        <a:spcBef>
          <a:spcPts val="650"/>
        </a:spcBef>
        <a:spcAft>
          <a:spcPct val="0"/>
        </a:spcAft>
        <a:buClr>
          <a:srgbClr val="000000"/>
        </a:buClr>
        <a:buSzPct val="85000"/>
        <a:buFont typeface="Verdana" pitchFamily="34" charset="0"/>
        <a:buChar char="•"/>
        <a:defRPr sz="32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1363" indent="-284163" algn="l" defTabSz="457200" rtl="0" eaLnBrk="0" fontAlgn="base" hangingPunct="0">
        <a:lnSpc>
          <a:spcPct val="101000"/>
        </a:lnSpc>
        <a:spcBef>
          <a:spcPts val="550"/>
        </a:spcBef>
        <a:spcAft>
          <a:spcPct val="0"/>
        </a:spcAft>
        <a:buClr>
          <a:srgbClr val="006600"/>
        </a:buClr>
        <a:buSzPct val="85000"/>
        <a:buFont typeface="Verdana" pitchFamily="34" charset="0"/>
        <a:buChar char="–"/>
        <a:defRPr sz="2800">
          <a:solidFill>
            <a:srgbClr val="0066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0" fontAlgn="base" hangingPunct="0">
        <a:lnSpc>
          <a:spcPct val="101000"/>
        </a:lnSpc>
        <a:spcBef>
          <a:spcPts val="450"/>
        </a:spcBef>
        <a:spcAft>
          <a:spcPct val="0"/>
        </a:spcAft>
        <a:buClr>
          <a:srgbClr val="663300"/>
        </a:buClr>
        <a:buSzPct val="85000"/>
        <a:buFont typeface="Verdana" pitchFamily="34" charset="0"/>
        <a:buChar char="•"/>
        <a:defRPr sz="2400">
          <a:solidFill>
            <a:srgbClr val="6633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0" fontAlgn="base" hangingPunct="0">
        <a:lnSpc>
          <a:spcPct val="101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–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6pPr>
      <a:lvl7pPr marL="29718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7pPr>
      <a:lvl8pPr marL="34290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8pPr>
      <a:lvl9pPr marL="3886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npo000000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633538" y="1096963"/>
            <a:ext cx="5922962" cy="46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7" name="Text Box 23"/>
          <p:cNvSpPr txBox="1">
            <a:spLocks noChangeArrowheads="1"/>
          </p:cNvSpPr>
          <p:nvPr userDrawn="1"/>
        </p:nvSpPr>
        <p:spPr bwMode="auto">
          <a:xfrm>
            <a:off x="8680450" y="6542088"/>
            <a:ext cx="40005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fld id="{E3D7E7E8-C21D-4F67-9AF0-00BEE4DE3616}" type="slidenum">
              <a:rPr lang="en-US" sz="1400" smtClean="0">
                <a:solidFill>
                  <a:srgbClr val="000000"/>
                </a:solidFill>
                <a:ea typeface="+mn-ea"/>
              </a:rPr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028" name="Picture 2" descr="D:\Documents and Settings\paul.l.stokes\My Documents\80 - Work Week 31 Dec 2012 - 25 Jan 2013\Disk 2B - Student Pirates - CY-13\Comm Pirates CY-13\New and Old MCCES Logos\MCCES_logo_large_JPG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633538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8" descr="CTC Logo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556500" y="762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27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38200" y="1752600"/>
            <a:ext cx="7315200" cy="685800"/>
          </a:xfrm>
        </p:spPr>
        <p:txBody>
          <a:bodyPr/>
          <a:lstStyle/>
          <a:p>
            <a:r>
              <a:rPr lang="en-GB" altLang="en-US" sz="4000" dirty="0" smtClean="0">
                <a:solidFill>
                  <a:srgbClr val="006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Essentials (CompTIA A+) Ch. 28</a:t>
            </a:r>
          </a:p>
          <a:p>
            <a:r>
              <a:rPr lang="en-GB" altLang="en-US" sz="4000" dirty="0" smtClean="0">
                <a:solidFill>
                  <a:srgbClr val="006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Securing Computers</a:t>
            </a:r>
            <a:endParaRPr lang="en-GB" altLang="en-US" sz="4000" dirty="0">
              <a:solidFill>
                <a:srgbClr val="006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6378" y="3200400"/>
            <a:ext cx="429542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72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Administrator, supervisor, or root user accounts</a:t>
            </a:r>
          </a:p>
          <a:p>
            <a:pPr lvl="1"/>
            <a:r>
              <a:rPr lang="en-US" sz="2400" dirty="0"/>
              <a:t>Have full control over the computer</a:t>
            </a:r>
          </a:p>
          <a:p>
            <a:pPr lvl="1"/>
            <a:r>
              <a:rPr lang="en-US" sz="2400" dirty="0"/>
              <a:t>Can do vastly more damage when compromised</a:t>
            </a:r>
          </a:p>
          <a:p>
            <a:r>
              <a:rPr lang="en-US" dirty="0"/>
              <a:t>User requiring administrative access</a:t>
            </a:r>
          </a:p>
          <a:p>
            <a:pPr lvl="1"/>
            <a:r>
              <a:rPr lang="en-US" sz="2400" dirty="0"/>
              <a:t>Use strong passwords and practice good physical </a:t>
            </a:r>
            <a:r>
              <a:rPr lang="en-US" sz="2400" dirty="0" smtClean="0"/>
              <a:t>security</a:t>
            </a:r>
          </a:p>
          <a:p>
            <a:r>
              <a:rPr lang="en-US" dirty="0" smtClean="0"/>
              <a:t>Follow the </a:t>
            </a:r>
            <a:r>
              <a:rPr lang="en-US" dirty="0" smtClean="0">
                <a:solidFill>
                  <a:srgbClr val="C00000"/>
                </a:solidFill>
              </a:rPr>
              <a:t>Principle of Least Privilege</a:t>
            </a:r>
            <a:r>
              <a:rPr lang="en-US" dirty="0" smtClean="0"/>
              <a:t>.</a:t>
            </a:r>
          </a:p>
          <a:p>
            <a:pPr lvl="1"/>
            <a:r>
              <a:rPr lang="en-US" sz="2400" dirty="0" smtClean="0"/>
              <a:t>Administrator, Power User, Standard User, Guest.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017380076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about internet appliances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Unified </a:t>
            </a:r>
            <a:r>
              <a:rPr lang="en-US" dirty="0">
                <a:solidFill>
                  <a:srgbClr val="C00000"/>
                </a:solidFill>
              </a:rPr>
              <a:t>threat management (UTM)</a:t>
            </a:r>
          </a:p>
          <a:p>
            <a:pPr lvl="2"/>
            <a:r>
              <a:rPr lang="en-US" dirty="0"/>
              <a:t>Packages traditional firewall with other security services</a:t>
            </a:r>
          </a:p>
          <a:p>
            <a:pPr lvl="3"/>
            <a:r>
              <a:rPr lang="en-US" dirty="0"/>
              <a:t>IPS</a:t>
            </a:r>
          </a:p>
          <a:p>
            <a:pPr lvl="3"/>
            <a:r>
              <a:rPr lang="en-US" dirty="0"/>
              <a:t>VPN</a:t>
            </a:r>
          </a:p>
          <a:p>
            <a:pPr lvl="3"/>
            <a:r>
              <a:rPr lang="en-US" dirty="0"/>
              <a:t>Load balancing</a:t>
            </a:r>
          </a:p>
          <a:p>
            <a:pPr lvl="3"/>
            <a:r>
              <a:rPr lang="en-US" dirty="0"/>
              <a:t>Antivirus</a:t>
            </a:r>
          </a:p>
          <a:p>
            <a:pPr lvl="2"/>
            <a:r>
              <a:rPr lang="en-US" dirty="0"/>
              <a:t>Builds robust security into the network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443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3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Authentication and Encryption</a:t>
            </a:r>
          </a:p>
          <a:p>
            <a:pPr lvl="1"/>
            <a:r>
              <a:rPr lang="en-US" altLang="en-US" dirty="0" smtClean="0"/>
              <a:t>Firewalls </a:t>
            </a:r>
            <a:r>
              <a:rPr lang="en-US" altLang="en-US" dirty="0"/>
              <a:t>cannot stop interceptor hackers who monitor traffic on the Internet looking for vulnerabilities.</a:t>
            </a:r>
          </a:p>
          <a:p>
            <a:pPr lvl="2"/>
            <a:r>
              <a:rPr lang="en-US" altLang="en-US" dirty="0"/>
              <a:t>Turn to </a:t>
            </a:r>
            <a:r>
              <a:rPr lang="en-US" altLang="en-US" dirty="0">
                <a:solidFill>
                  <a:srgbClr val="C00000"/>
                </a:solidFill>
              </a:rPr>
              <a:t>encryption</a:t>
            </a:r>
            <a:r>
              <a:rPr lang="en-US" altLang="en-US" dirty="0"/>
              <a:t> to make packets unreadable.</a:t>
            </a:r>
            <a:endParaRPr lang="en-US" dirty="0"/>
          </a:p>
          <a:p>
            <a:pPr lvl="1"/>
            <a:r>
              <a:rPr lang="en-US" dirty="0"/>
              <a:t>In a local network, authentication and encryption are usually handled by the OS.</a:t>
            </a:r>
          </a:p>
          <a:p>
            <a:pPr lvl="2"/>
            <a:r>
              <a:rPr lang="en-US" altLang="en-US" dirty="0"/>
              <a:t>Standard encryption methods such as MIT’s </a:t>
            </a:r>
            <a:r>
              <a:rPr lang="en-US" altLang="en-US" dirty="0">
                <a:solidFill>
                  <a:srgbClr val="C00000"/>
                </a:solidFill>
              </a:rPr>
              <a:t>Kerberos</a:t>
            </a:r>
            <a:r>
              <a:rPr lang="en-US" altLang="en-US" dirty="0"/>
              <a:t> works well, even in mixed networks.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977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Data encryption</a:t>
            </a:r>
          </a:p>
          <a:p>
            <a:pPr lvl="1"/>
            <a:r>
              <a:rPr lang="en-US" altLang="en-US" sz="2400" dirty="0"/>
              <a:t>Numerous ways to encrypt network data</a:t>
            </a:r>
          </a:p>
          <a:p>
            <a:pPr lvl="2"/>
            <a:r>
              <a:rPr lang="en-GB" altLang="en-US" dirty="0"/>
              <a:t>Microsoft’s encryption method of choice is </a:t>
            </a:r>
            <a:r>
              <a:rPr lang="en-GB" altLang="en-US" dirty="0">
                <a:solidFill>
                  <a:srgbClr val="C00000"/>
                </a:solidFill>
              </a:rPr>
              <a:t>IPSec</a:t>
            </a:r>
            <a:r>
              <a:rPr lang="en-GB" altLang="en-US" dirty="0"/>
              <a:t> (derived from IP security).</a:t>
            </a:r>
          </a:p>
          <a:p>
            <a:r>
              <a:rPr lang="en-GB" altLang="en-US" dirty="0"/>
              <a:t>Application encryption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Secure Sockets Layer (SSL)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Transport Layer Security (TSL)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HTTPS</a:t>
            </a:r>
            <a:r>
              <a:rPr lang="en-US" altLang="en-US" sz="2400" dirty="0"/>
              <a:t> (HTTP over TLS)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9118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TextBox 4"/>
          <p:cNvSpPr txBox="1">
            <a:spLocks noChangeArrowheads="1"/>
          </p:cNvSpPr>
          <p:nvPr/>
        </p:nvSpPr>
        <p:spPr bwMode="auto">
          <a:xfrm>
            <a:off x="2846624" y="5593632"/>
            <a:ext cx="3450753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28.38  A secure Web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52" y="1576039"/>
            <a:ext cx="4888695" cy="385832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987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Web server and your browser  must encrypt and decrypt each other’s data to make a secure connection.</a:t>
            </a:r>
          </a:p>
          <a:p>
            <a:pPr lvl="1"/>
            <a:r>
              <a:rPr lang="en-US" altLang="en-US" sz="2400" dirty="0"/>
              <a:t>Public keys are sent in the form of a </a:t>
            </a:r>
            <a:r>
              <a:rPr lang="en-US" altLang="en-US" sz="2400" dirty="0">
                <a:solidFill>
                  <a:srgbClr val="C00000"/>
                </a:solidFill>
              </a:rPr>
              <a:t>digital certificate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/>
              <a:t>This certificate is signed by a trusted </a:t>
            </a:r>
            <a:r>
              <a:rPr lang="en-US" altLang="en-US" sz="2400" dirty="0">
                <a:solidFill>
                  <a:srgbClr val="C00000"/>
                </a:solidFill>
              </a:rPr>
              <a:t>certificate authority (CA)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/>
              <a:t>Your Web browser has a built-in list of trusted authorities, referred to as a </a:t>
            </a:r>
            <a:r>
              <a:rPr lang="en-US" altLang="en-US" sz="2400" dirty="0">
                <a:solidFill>
                  <a:srgbClr val="C00000"/>
                </a:solidFill>
              </a:rPr>
              <a:t>trusted root CA</a:t>
            </a:r>
            <a:r>
              <a:rPr lang="en-US" altLang="en-US" sz="2400" dirty="0"/>
              <a:t>.</a:t>
            </a:r>
          </a:p>
          <a:p>
            <a:pPr lvl="1"/>
            <a:r>
              <a:rPr lang="en-US" altLang="en-US" sz="2400" dirty="0"/>
              <a:t>If your browser sees a suspicious certificate, you are warned and asked if you wish to accept it.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901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0" name="TextBox 4"/>
          <p:cNvSpPr txBox="1">
            <a:spLocks noChangeArrowheads="1"/>
          </p:cNvSpPr>
          <p:nvPr/>
        </p:nvSpPr>
        <p:spPr bwMode="auto">
          <a:xfrm>
            <a:off x="2818924" y="5136432"/>
            <a:ext cx="3506153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28.39  Trusted authorities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76" y="2049254"/>
            <a:ext cx="4117848" cy="29530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82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3" name="TextBox 4"/>
          <p:cNvSpPr txBox="1">
            <a:spLocks noChangeArrowheads="1"/>
          </p:cNvSpPr>
          <p:nvPr/>
        </p:nvSpPr>
        <p:spPr bwMode="auto">
          <a:xfrm>
            <a:off x="2774072" y="5990772"/>
            <a:ext cx="359585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28.40  Incoming certificate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27" y="1295400"/>
            <a:ext cx="4406547" cy="4572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217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TextBox 4"/>
          <p:cNvSpPr txBox="1">
            <a:spLocks noChangeArrowheads="1"/>
          </p:cNvSpPr>
          <p:nvPr/>
        </p:nvSpPr>
        <p:spPr bwMode="auto">
          <a:xfrm>
            <a:off x="2514600" y="5602069"/>
            <a:ext cx="4114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fr-FR" altLang="en-US" dirty="0">
                <a:solidFill>
                  <a:schemeClr val="tx1"/>
                </a:solidFill>
              </a:rPr>
              <a:t>Figure 28.41  Internet Options Content tab in Internet Explorer</a:t>
            </a:r>
            <a:endParaRPr lang="en-US" altLang="en-US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964652" y="1409346"/>
            <a:ext cx="3214697" cy="4092786"/>
            <a:chOff x="2964652" y="1217477"/>
            <a:chExt cx="3214697" cy="40927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652" y="1217477"/>
              <a:ext cx="3214697" cy="4092786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 bwMode="auto">
            <a:xfrm>
              <a:off x="3258456" y="2118942"/>
              <a:ext cx="1005840" cy="274320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840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Wireless Issues  (</a:t>
            </a:r>
            <a:r>
              <a:rPr lang="en-US" altLang="en-US" dirty="0" smtClean="0">
                <a:solidFill>
                  <a:srgbClr val="C00000"/>
                </a:solidFill>
              </a:rPr>
              <a:t>Layer security</a:t>
            </a:r>
            <a:r>
              <a:rPr lang="en-US" altLang="en-US" dirty="0" smtClean="0"/>
              <a:t>)</a:t>
            </a:r>
          </a:p>
          <a:p>
            <a:pPr lvl="1"/>
            <a:r>
              <a:rPr lang="en-US" altLang="en-US" dirty="0" smtClean="0"/>
              <a:t>Set </a:t>
            </a:r>
            <a:r>
              <a:rPr lang="en-US" altLang="en-US" dirty="0"/>
              <a:t>up wireless encryption (WPA/WPA2).</a:t>
            </a:r>
          </a:p>
          <a:p>
            <a:pPr lvl="1"/>
            <a:r>
              <a:rPr lang="en-US" altLang="en-US" dirty="0"/>
              <a:t>Disable DHCP and use static IP addresses.</a:t>
            </a:r>
          </a:p>
          <a:p>
            <a:pPr lvl="2"/>
            <a:r>
              <a:rPr lang="en-US" altLang="en-US" dirty="0"/>
              <a:t>If DHCP is needed, limit the number of addresses.</a:t>
            </a:r>
          </a:p>
          <a:p>
            <a:pPr lvl="1"/>
            <a:r>
              <a:rPr lang="en-US" altLang="en-US" dirty="0"/>
              <a:t>Change WAP’s SSID from the default.</a:t>
            </a:r>
          </a:p>
          <a:p>
            <a:pPr lvl="1"/>
            <a:r>
              <a:rPr lang="en-US" altLang="en-US" dirty="0"/>
              <a:t>Filter by MAC address.</a:t>
            </a:r>
          </a:p>
          <a:p>
            <a:pPr lvl="1"/>
            <a:r>
              <a:rPr lang="en-US" altLang="en-US" dirty="0"/>
              <a:t>Change default user name and password.</a:t>
            </a:r>
          </a:p>
          <a:p>
            <a:pPr lvl="1"/>
            <a:r>
              <a:rPr lang="en-US" altLang="en-US" dirty="0"/>
              <a:t>Update firmware as needed.</a:t>
            </a:r>
          </a:p>
          <a:p>
            <a:pPr lvl="1"/>
            <a:r>
              <a:rPr lang="en-US" altLang="en-US" dirty="0"/>
              <a:t>Enable the WAP’s firewall settings.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7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wireless security considerations</a:t>
            </a:r>
          </a:p>
          <a:p>
            <a:pPr lvl="1"/>
            <a:r>
              <a:rPr lang="en-US" dirty="0" smtClean="0"/>
              <a:t>Configure </a:t>
            </a:r>
            <a:r>
              <a:rPr lang="en-US" dirty="0"/>
              <a:t>SOHO router NAT/DNAT settings </a:t>
            </a:r>
          </a:p>
          <a:p>
            <a:pPr lvl="1"/>
            <a:r>
              <a:rPr lang="en-US" dirty="0"/>
              <a:t>Use SOHO router content filtering/parental controls.</a:t>
            </a:r>
          </a:p>
          <a:p>
            <a:pPr lvl="1"/>
            <a:r>
              <a:rPr lang="en-US" dirty="0"/>
              <a:t>Consider physical security of SOHO router.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89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can and will fail.</a:t>
            </a:r>
          </a:p>
          <a:p>
            <a:pPr lvl="1"/>
            <a:r>
              <a:rPr lang="en-US" sz="2400" dirty="0"/>
              <a:t>Failures happen at inopportune times.</a:t>
            </a:r>
          </a:p>
          <a:p>
            <a:pPr lvl="1"/>
            <a:r>
              <a:rPr lang="en-US" sz="2400" dirty="0"/>
              <a:t>Hard drives crash.</a:t>
            </a:r>
          </a:p>
          <a:p>
            <a:pPr lvl="1"/>
            <a:r>
              <a:rPr lang="en-US" sz="2400" dirty="0"/>
              <a:t>Power fails.</a:t>
            </a:r>
          </a:p>
          <a:p>
            <a:r>
              <a:rPr lang="en-US" dirty="0"/>
              <a:t>Create redundancy in areas prone to failure.</a:t>
            </a:r>
          </a:p>
          <a:p>
            <a:pPr lvl="1"/>
            <a:r>
              <a:rPr lang="en-US" sz="2400" dirty="0"/>
              <a:t>Maintain backups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Implement RAID</a:t>
            </a: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173363101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82585"/>
            <a:ext cx="3195638" cy="441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2555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 smtClean="0">
                <a:solidFill>
                  <a:srgbClr val="006C31"/>
                </a:solidFill>
              </a:rPr>
              <a:t>Summary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sp>
        <p:nvSpPr>
          <p:cNvPr id="3075" name="Text Placeholder 4"/>
          <p:cNvSpPr>
            <a:spLocks noGrp="1"/>
          </p:cNvSpPr>
          <p:nvPr>
            <p:ph idx="1"/>
          </p:nvPr>
        </p:nvSpPr>
        <p:spPr>
          <a:xfrm>
            <a:off x="914400" y="1752600"/>
            <a:ext cx="8229600" cy="4525963"/>
          </a:xfrm>
        </p:spPr>
        <p:txBody>
          <a:bodyPr/>
          <a:lstStyle/>
          <a:p>
            <a:r>
              <a:rPr lang="en-US" altLang="en-US" dirty="0" smtClean="0"/>
              <a:t>Analyzing Threats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Access Control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Threats and Countermeasures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Detection, Prevention, and Recovery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48166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0250"/>
            <a:ext cx="848487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66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Protect your systems physically.</a:t>
            </a:r>
          </a:p>
          <a:p>
            <a:pPr lvl="1"/>
            <a:r>
              <a:rPr lang="en-US" altLang="en-US" dirty="0"/>
              <a:t>The best network software security measures are useless if systems not physically protected.</a:t>
            </a:r>
          </a:p>
          <a:p>
            <a:r>
              <a:rPr lang="en-US" altLang="en-US" dirty="0"/>
              <a:t>Malware presents a threat.</a:t>
            </a:r>
          </a:p>
          <a:p>
            <a:pPr lvl="1"/>
            <a:r>
              <a:rPr lang="en-US" altLang="en-US" dirty="0"/>
              <a:t>Networks are efficient vehicles for transmitting viruses.</a:t>
            </a:r>
          </a:p>
          <a:p>
            <a:pPr lvl="1"/>
            <a:r>
              <a:rPr lang="en-US" altLang="en-US" dirty="0"/>
              <a:t>In addition to Internet attacks, users’ optical disks and USB drives are sources of malicious software attacks.</a:t>
            </a:r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217667165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Environmental Threats</a:t>
            </a:r>
          </a:p>
          <a:p>
            <a:pPr lvl="1"/>
            <a:r>
              <a:rPr lang="en-US" altLang="en-US" dirty="0" smtClean="0"/>
              <a:t>Power</a:t>
            </a:r>
            <a:endParaRPr lang="en-US" altLang="en-US" dirty="0"/>
          </a:p>
          <a:p>
            <a:pPr lvl="2"/>
            <a:r>
              <a:rPr lang="en-US" altLang="en-US" dirty="0"/>
              <a:t>Surge suppressors and uninterruptible power supplies (UPSs) are important protective measures.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Environmental controls</a:t>
            </a:r>
          </a:p>
          <a:p>
            <a:pPr lvl="2"/>
            <a:r>
              <a:rPr lang="en-US" altLang="en-US" dirty="0"/>
              <a:t>Protect servers and workstations from the impacts of excessive heat, dust, and humidity.</a:t>
            </a:r>
          </a:p>
          <a:p>
            <a:pPr lvl="2"/>
            <a:r>
              <a:rPr lang="en-US" altLang="en-US" dirty="0"/>
              <a:t>Environmental controls include air conditioning, proper ventilation, air filtration, and temperature and humidity monitoring.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5192510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2863" y="2698032"/>
            <a:ext cx="6518275" cy="1323975"/>
          </a:xfrm>
          <a:prstGeom prst="rect">
            <a:avLst/>
          </a:prstGeom>
        </p:spPr>
      </p:pic>
      <p:sp>
        <p:nvSpPr>
          <p:cNvPr id="13316" name="TextBox 4"/>
          <p:cNvSpPr txBox="1">
            <a:spLocks noChangeArrowheads="1"/>
          </p:cNvSpPr>
          <p:nvPr/>
        </p:nvSpPr>
        <p:spPr bwMode="auto">
          <a:xfrm>
            <a:off x="3216501" y="4298232"/>
            <a:ext cx="277511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28.1  UPS on rack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76942188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Dirty air</a:t>
            </a:r>
          </a:p>
          <a:p>
            <a:pPr lvl="1"/>
            <a:r>
              <a:rPr lang="en-US" altLang="en-US" dirty="0"/>
              <a:t>Dust and debris can harm electronic components.</a:t>
            </a:r>
          </a:p>
          <a:p>
            <a:pPr lvl="1"/>
            <a:r>
              <a:rPr lang="en-US" altLang="en-US" dirty="0"/>
              <a:t>Air conditioning systems in buildings do a good job of removing airborne dirt.</a:t>
            </a:r>
          </a:p>
          <a:p>
            <a:pPr lvl="1"/>
            <a:r>
              <a:rPr lang="en-US" altLang="en-US" dirty="0"/>
              <a:t>All electronic components get dirty over time.</a:t>
            </a:r>
          </a:p>
          <a:p>
            <a:pPr lvl="1"/>
            <a:r>
              <a:rPr lang="en-US" altLang="en-US" dirty="0"/>
              <a:t>Use either compressed air or a nonstatic vacuum to clean components.</a:t>
            </a:r>
          </a:p>
          <a:p>
            <a:pPr lvl="1"/>
            <a:r>
              <a:rPr lang="en-US" altLang="en-US" dirty="0"/>
              <a:t>Another option is to enclose a system in a dust shield.</a:t>
            </a:r>
          </a:p>
          <a:p>
            <a:pPr lvl="2"/>
            <a:r>
              <a:rPr lang="en-US" altLang="en-US" dirty="0"/>
              <a:t>Dust shields come complete with their own filters.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536200471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Temperature and humidity are important considerations.</a:t>
            </a:r>
          </a:p>
          <a:p>
            <a:pPr lvl="1"/>
            <a:r>
              <a:rPr lang="en-US" altLang="en-US" dirty="0"/>
              <a:t>Most computers are designed to operate around 22</a:t>
            </a: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altLang="en-US" dirty="0"/>
              <a:t>C (72</a:t>
            </a:r>
            <a:r>
              <a:rPr lang="en-US" alt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°</a:t>
            </a:r>
            <a:r>
              <a:rPr lang="en-US" altLang="en-US" dirty="0"/>
              <a:t>F) with relative humidity in the 30 to 40 percent range.</a:t>
            </a:r>
          </a:p>
          <a:p>
            <a:pPr lvl="1"/>
            <a:r>
              <a:rPr lang="en-US" altLang="en-US" dirty="0"/>
              <a:t>Colder and dryer air is better for computers.</a:t>
            </a:r>
          </a:p>
          <a:p>
            <a:pPr lvl="1"/>
            <a:r>
              <a:rPr lang="en-US" altLang="en-US" dirty="0"/>
              <a:t>Ensure air ducts are free from obstructions. </a:t>
            </a:r>
          </a:p>
          <a:p>
            <a:pPr lvl="1"/>
            <a:r>
              <a:rPr lang="en-US" altLang="en-US" dirty="0"/>
              <a:t>Prevent equipment from being closed off from proper ventilation.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2642031411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5369" y="1676400"/>
            <a:ext cx="4513263" cy="3778250"/>
          </a:xfrm>
          <a:prstGeom prst="rect">
            <a:avLst/>
          </a:prstGeom>
        </p:spPr>
      </p:pic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402449" y="5638800"/>
            <a:ext cx="233910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  Dirty fan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2722138290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1524000"/>
            <a:ext cx="4572000" cy="4051300"/>
          </a:xfrm>
          <a:prstGeom prst="rect">
            <a:avLst/>
          </a:prstGeom>
        </p:spPr>
      </p:pic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1645558" y="5715000"/>
            <a:ext cx="596836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  Air-conditioning vent in a small server closet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299084696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Toxic materials</a:t>
            </a:r>
          </a:p>
          <a:p>
            <a:pPr lvl="1"/>
            <a:r>
              <a:rPr lang="en-US" altLang="en-US" dirty="0"/>
              <a:t>Every office has chemicals that can be stored, spilled, or dumped.</a:t>
            </a:r>
          </a:p>
          <a:p>
            <a:pPr lvl="1"/>
            <a:r>
              <a:rPr lang="en-US" altLang="en-US" dirty="0"/>
              <a:t>If something unfamiliar spills, refer to the Material Safety Data Sheet (MSDS) for proper handling and disposal procedures.</a:t>
            </a:r>
          </a:p>
          <a:p>
            <a:pPr lvl="1"/>
            <a:r>
              <a:rPr lang="en-US" altLang="en-US" dirty="0"/>
              <a:t>Always comply with local government regulations when dealing with chemicals.</a:t>
            </a:r>
          </a:p>
          <a:p>
            <a:pPr lvl="2"/>
            <a:r>
              <a:rPr lang="en-US" altLang="en-US" dirty="0"/>
              <a:t>Including batteries and metals on circuit boards</a:t>
            </a:r>
          </a:p>
          <a:p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3866865883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4000" dirty="0">
                <a:solidFill>
                  <a:srgbClr val="006C31"/>
                </a:solidFill>
              </a:rPr>
              <a:t>Overview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sp>
        <p:nvSpPr>
          <p:cNvPr id="3075" name="Text Placeholder 4"/>
          <p:cNvSpPr>
            <a:spLocks noGrp="1"/>
          </p:cNvSpPr>
          <p:nvPr>
            <p:ph idx="1"/>
          </p:nvPr>
        </p:nvSpPr>
        <p:spPr>
          <a:xfrm>
            <a:off x="914400" y="1752600"/>
            <a:ext cx="8229600" cy="4525963"/>
          </a:xfrm>
        </p:spPr>
        <p:txBody>
          <a:bodyPr/>
          <a:lstStyle/>
          <a:p>
            <a:r>
              <a:rPr lang="en-US" altLang="en-US" dirty="0" smtClean="0"/>
              <a:t>Analyzing Threats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Access Control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Threats and Countermeasures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Detection, Prevention, and Recovery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7564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828800"/>
            <a:ext cx="3340100" cy="455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9694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Security requires strategic </a:t>
            </a:r>
            <a:r>
              <a:rPr lang="en-US" altLang="en-US" dirty="0"/>
              <a:t>and tactical goals</a:t>
            </a:r>
          </a:p>
          <a:p>
            <a:pPr lvl="1" eaLnBrk="1" hangingPunct="1"/>
            <a:r>
              <a:rPr lang="en-US" altLang="en-US" sz="2400" dirty="0"/>
              <a:t>Understand the big picture and available technologies for security.</a:t>
            </a:r>
          </a:p>
          <a:p>
            <a:pPr lvl="1" eaLnBrk="1" hangingPunct="1"/>
            <a:r>
              <a:rPr lang="en-US" altLang="en-US" sz="2400" dirty="0"/>
              <a:t>Know the specific tools for securing resources on the network.</a:t>
            </a:r>
          </a:p>
          <a:p>
            <a:pPr eaLnBrk="1" hangingPunct="1"/>
            <a:r>
              <a:rPr lang="en-US" altLang="en-US" dirty="0"/>
              <a:t>Concept and technology areas</a:t>
            </a:r>
          </a:p>
          <a:p>
            <a:pPr lvl="1" eaLnBrk="1" hangingPunct="1"/>
            <a:r>
              <a:rPr lang="en-US" altLang="en-US" sz="2400" dirty="0"/>
              <a:t>Access control</a:t>
            </a:r>
          </a:p>
          <a:p>
            <a:pPr lvl="1" eaLnBrk="1" hangingPunct="1"/>
            <a:r>
              <a:rPr lang="en-US" altLang="en-US" sz="2400" dirty="0"/>
              <a:t>Data classification and compliance</a:t>
            </a:r>
          </a:p>
          <a:p>
            <a:pPr lvl="1" eaLnBrk="1" hangingPunct="1"/>
            <a:r>
              <a:rPr lang="en-US" altLang="en-US" sz="2400" dirty="0"/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1627464257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Access control</a:t>
            </a:r>
            <a:r>
              <a:rPr lang="en-US" dirty="0"/>
              <a:t>—the p</a:t>
            </a:r>
            <a:r>
              <a:rPr lang="en-US" altLang="en-US" dirty="0"/>
              <a:t>rocess of controlling access to data, </a:t>
            </a:r>
            <a:r>
              <a:rPr lang="en-US" dirty="0"/>
              <a:t>programs, and other computing resources—</a:t>
            </a:r>
            <a:r>
              <a:rPr lang="en-US" altLang="en-US" dirty="0"/>
              <a:t>is composed of four interlinked areas:</a:t>
            </a:r>
          </a:p>
          <a:p>
            <a:pPr lvl="1"/>
            <a:r>
              <a:rPr lang="en-US" altLang="en-US" sz="2400" dirty="0"/>
              <a:t>Physical security</a:t>
            </a:r>
          </a:p>
          <a:p>
            <a:pPr lvl="1"/>
            <a:r>
              <a:rPr lang="en-US" altLang="en-US" sz="2400" dirty="0"/>
              <a:t>Authentication</a:t>
            </a:r>
          </a:p>
          <a:p>
            <a:pPr lvl="1"/>
            <a:r>
              <a:rPr lang="en-US" altLang="en-US" sz="2400" dirty="0"/>
              <a:t>Users and groups</a:t>
            </a:r>
          </a:p>
          <a:p>
            <a:pPr lvl="1"/>
            <a:r>
              <a:rPr lang="en-US" altLang="en-US" sz="2400" dirty="0"/>
              <a:t>Security policies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8680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3"/>
          <p:cNvSpPr>
            <a:spLocks noGrp="1"/>
          </p:cNvSpPr>
          <p:nvPr>
            <p:ph idx="1"/>
          </p:nvPr>
        </p:nvSpPr>
        <p:spPr>
          <a:xfrm>
            <a:off x="533400" y="1676400"/>
            <a:ext cx="8229600" cy="5334000"/>
          </a:xfrm>
        </p:spPr>
        <p:txBody>
          <a:bodyPr/>
          <a:lstStyle/>
          <a:p>
            <a:r>
              <a:rPr lang="en-US" altLang="en-US" dirty="0"/>
              <a:t>Secure physical area and lock down systems</a:t>
            </a:r>
          </a:p>
          <a:p>
            <a:pPr lvl="1"/>
            <a:r>
              <a:rPr lang="en-US" altLang="en-US" sz="2400" dirty="0"/>
              <a:t>Lock the door to your workspace.</a:t>
            </a:r>
          </a:p>
          <a:p>
            <a:pPr lvl="1"/>
            <a:r>
              <a:rPr lang="en-US" altLang="en-US" sz="2400" dirty="0"/>
              <a:t>Do not leave a computer while logged in.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ID badges</a:t>
            </a:r>
            <a:r>
              <a:rPr lang="en-US" altLang="en-US" sz="2400" dirty="0"/>
              <a:t> can be used to control building access and store authentication tools such as </a:t>
            </a:r>
            <a:r>
              <a:rPr lang="en-US" altLang="en-US" sz="2400" dirty="0">
                <a:solidFill>
                  <a:srgbClr val="C00000"/>
                </a:solidFill>
              </a:rPr>
              <a:t>radio frequency identification (RFID) </a:t>
            </a:r>
            <a:r>
              <a:rPr lang="en-US" altLang="en-US" sz="2400" dirty="0"/>
              <a:t>or smart cards.</a:t>
            </a:r>
          </a:p>
          <a:p>
            <a:pPr lvl="1"/>
            <a:r>
              <a:rPr lang="en-US" altLang="en-US" sz="2400" dirty="0"/>
              <a:t>Identify poor security practices (writing down passwords or leaving sensitive documents in sight).</a:t>
            </a:r>
          </a:p>
          <a:p>
            <a:pPr lvl="1"/>
            <a:r>
              <a:rPr lang="en-US" altLang="en-US" sz="2400" dirty="0"/>
              <a:t>Use privacy filters to guard against shoulder surfing.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1325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4757" y="1371600"/>
            <a:ext cx="3894487" cy="4297680"/>
          </a:xfrm>
          <a:prstGeom prst="rect">
            <a:avLst/>
          </a:prstGeom>
        </p:spPr>
      </p:pic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2133600" y="5835475"/>
            <a:ext cx="511781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28.4  Typical employee badge/smart card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0513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0200" y="2133600"/>
            <a:ext cx="5943600" cy="2798445"/>
          </a:xfrm>
          <a:prstGeom prst="rect">
            <a:avLst/>
          </a:prstGeom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3235737" y="5141595"/>
            <a:ext cx="273664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28.5  Privacy filter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14273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Authentication</a:t>
            </a:r>
          </a:p>
          <a:p>
            <a:pPr lvl="1"/>
            <a:r>
              <a:rPr lang="en-US" altLang="en-US" sz="2400" dirty="0"/>
              <a:t>Many organizations use two-factor authentication.</a:t>
            </a:r>
          </a:p>
          <a:p>
            <a:r>
              <a:rPr lang="en-US" altLang="en-US" dirty="0"/>
              <a:t>Software authentication</a:t>
            </a:r>
          </a:p>
          <a:p>
            <a:pPr lvl="1"/>
            <a:r>
              <a:rPr lang="en-US" altLang="en-US" sz="2400" dirty="0"/>
              <a:t>Users must have proper passwords.</a:t>
            </a:r>
          </a:p>
          <a:p>
            <a:r>
              <a:rPr lang="en-US" altLang="en-US" dirty="0"/>
              <a:t>Hardware authentication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Smart cards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Biometric devices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Security tokens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RSA tokens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29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8856" y="2621832"/>
            <a:ext cx="4586288" cy="1533525"/>
          </a:xfrm>
          <a:prstGeom prst="rect">
            <a:avLst/>
          </a:prstGeom>
        </p:spPr>
      </p:pic>
      <p:sp>
        <p:nvSpPr>
          <p:cNvPr id="25603" name="TextBox 4"/>
          <p:cNvSpPr txBox="1">
            <a:spLocks noChangeArrowheads="1"/>
          </p:cNvSpPr>
          <p:nvPr/>
        </p:nvSpPr>
        <p:spPr bwMode="auto">
          <a:xfrm>
            <a:off x="1927687" y="4374432"/>
            <a:ext cx="528862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28.6  BOIS/UEFI access password request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8059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52650" y="1892081"/>
            <a:ext cx="4838700" cy="2947988"/>
          </a:xfrm>
          <a:prstGeom prst="rect">
            <a:avLst/>
          </a:prstGeom>
        </p:spPr>
      </p:pic>
      <p:sp>
        <p:nvSpPr>
          <p:cNvPr id="26627" name="TextBox 4"/>
          <p:cNvSpPr txBox="1">
            <a:spLocks noChangeArrowheads="1"/>
          </p:cNvSpPr>
          <p:nvPr/>
        </p:nvSpPr>
        <p:spPr bwMode="auto">
          <a:xfrm>
            <a:off x="1066800" y="4992469"/>
            <a:ext cx="7010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Figure 28.7  Keyboard-mounted smart card reader being used for a commercial application (photo courtesy of Cherry Corp.)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2131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0" y="2133600"/>
            <a:ext cx="4572000" cy="2743200"/>
          </a:xfrm>
          <a:prstGeom prst="rect">
            <a:avLst/>
          </a:prstGeom>
        </p:spPr>
      </p:pic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600642" y="4572000"/>
            <a:ext cx="594271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28.8  RSA key fob (photo courtesy of EMC Corp.)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820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1003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33992" y="1752600"/>
            <a:ext cx="5410200" cy="3380201"/>
          </a:xfrm>
          <a:prstGeom prst="rect">
            <a:avLst/>
          </a:prstGeom>
        </p:spPr>
      </p:pic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730788" y="5257800"/>
            <a:ext cx="7682424" cy="62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28.9  I’ve been robbed! My fine armor is gone, my bags are empty,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and my bank account only has a few copper pieces!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877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Box 4"/>
          <p:cNvSpPr txBox="1">
            <a:spLocks noChangeArrowheads="1"/>
          </p:cNvSpPr>
          <p:nvPr/>
        </p:nvSpPr>
        <p:spPr bwMode="auto">
          <a:xfrm>
            <a:off x="2590801" y="5638800"/>
            <a:ext cx="39623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Figure 28.10  Blizzard Entertainment software security token for iPhone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47800"/>
            <a:ext cx="2286000" cy="40576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3437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6257" y="2133600"/>
            <a:ext cx="4951486" cy="2832100"/>
          </a:xfrm>
          <a:prstGeom prst="rect">
            <a:avLst/>
          </a:prstGeom>
        </p:spPr>
      </p:pic>
      <p:sp>
        <p:nvSpPr>
          <p:cNvPr id="30723" name="TextBox 4"/>
          <p:cNvSpPr txBox="1">
            <a:spLocks noChangeArrowheads="1"/>
          </p:cNvSpPr>
          <p:nvPr/>
        </p:nvSpPr>
        <p:spPr bwMode="auto">
          <a:xfrm>
            <a:off x="1404049" y="5029200"/>
            <a:ext cx="640002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28.11  Microsoft keyboard with fingerprint accessibility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326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98019" y="1752600"/>
            <a:ext cx="2747963" cy="3613150"/>
          </a:xfrm>
          <a:prstGeom prst="rect">
            <a:avLst/>
          </a:prstGeom>
        </p:spPr>
      </p:pic>
      <p:sp>
        <p:nvSpPr>
          <p:cNvPr id="31747" name="TextBox 4"/>
          <p:cNvSpPr txBox="1">
            <a:spLocks noChangeArrowheads="1"/>
          </p:cNvSpPr>
          <p:nvPr/>
        </p:nvSpPr>
        <p:spPr bwMode="auto">
          <a:xfrm>
            <a:off x="1780210" y="5562600"/>
            <a:ext cx="558358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28.12  plusID (photo courtesy of Privaris, Inc.)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7737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75580" y="1859832"/>
            <a:ext cx="5192840" cy="3244850"/>
          </a:xfrm>
          <a:prstGeom prst="rect">
            <a:avLst/>
          </a:prstGeom>
        </p:spPr>
      </p:pic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286759" y="5288832"/>
            <a:ext cx="457048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28.13  Retinal scanner in </a:t>
            </a:r>
            <a:r>
              <a:rPr lang="en-US" altLang="en-US" i="1" dirty="0">
                <a:solidFill>
                  <a:schemeClr val="tx1"/>
                </a:solidFill>
              </a:rPr>
              <a:t>Half-Life 2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67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Content Placeholder 3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525963"/>
          </a:xfrm>
        </p:spPr>
        <p:txBody>
          <a:bodyPr/>
          <a:lstStyle/>
          <a:p>
            <a:r>
              <a:rPr lang="en-US" altLang="en-US" dirty="0"/>
              <a:t>Users and groups</a:t>
            </a:r>
          </a:p>
          <a:p>
            <a:pPr lvl="1"/>
            <a:r>
              <a:rPr lang="en-US" altLang="en-US" sz="2400" dirty="0"/>
              <a:t>Using NTFS enables highest level of control. </a:t>
            </a:r>
          </a:p>
          <a:p>
            <a:pPr lvl="1"/>
            <a:r>
              <a:rPr lang="en-US" altLang="en-US" sz="2400" dirty="0"/>
              <a:t>Apply the </a:t>
            </a:r>
            <a:r>
              <a:rPr lang="en-US" altLang="en-US" sz="2400" dirty="0">
                <a:solidFill>
                  <a:srgbClr val="C00000"/>
                </a:solidFill>
              </a:rPr>
              <a:t>principle of least privilege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US" altLang="en-US" sz="2000" dirty="0"/>
              <a:t>Grant permission to access only the resources needed.</a:t>
            </a:r>
          </a:p>
          <a:p>
            <a:pPr lvl="1"/>
            <a:r>
              <a:rPr lang="en-US" altLang="en-US" sz="2400" dirty="0"/>
              <a:t>Disable unused accounts.</a:t>
            </a:r>
          </a:p>
          <a:p>
            <a:pPr lvl="1"/>
            <a:r>
              <a:rPr lang="en-US" altLang="en-US" sz="2400" dirty="0"/>
              <a:t>Give permissions to groups, not user accounts.</a:t>
            </a:r>
          </a:p>
          <a:p>
            <a:pPr lvl="1"/>
            <a:r>
              <a:rPr lang="en-US" altLang="en-US" sz="2400" dirty="0"/>
              <a:t>Take </a:t>
            </a:r>
            <a:r>
              <a:rPr lang="en-US" altLang="en-US" sz="2400" dirty="0">
                <a:solidFill>
                  <a:srgbClr val="C00000"/>
                </a:solidFill>
              </a:rPr>
              <a:t>effective permissions </a:t>
            </a:r>
            <a:r>
              <a:rPr lang="en-US" altLang="en-US" sz="2400" dirty="0"/>
              <a:t>into account. 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2"/>
            <a:r>
              <a:rPr lang="en-US" altLang="en-US" sz="2000" dirty="0"/>
              <a:t>Combined permissions if user is member of more than one group</a:t>
            </a:r>
          </a:p>
          <a:p>
            <a:pPr lvl="1"/>
            <a:r>
              <a:rPr lang="en-US" altLang="en-US" sz="2400" dirty="0"/>
              <a:t>Watch out for default user accounts and </a:t>
            </a:r>
            <a:r>
              <a:rPr lang="en-US" altLang="en-US" sz="2400" dirty="0">
                <a:solidFill>
                  <a:srgbClr val="C00000"/>
                </a:solidFill>
              </a:rPr>
              <a:t>groups</a:t>
            </a:r>
            <a:r>
              <a:rPr lang="en-US" altLang="en-US" sz="2400" dirty="0"/>
              <a:t>.</a:t>
            </a:r>
          </a:p>
          <a:p>
            <a:pPr lvl="2"/>
            <a:r>
              <a:rPr lang="en-US" altLang="en-US" sz="2000" dirty="0"/>
              <a:t>Lock down Everyone group; disable Guest account.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08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ontent Placeholder 3"/>
          <p:cNvSpPr>
            <a:spLocks noGrp="1"/>
          </p:cNvSpPr>
          <p:nvPr>
            <p:ph idx="1"/>
          </p:nvPr>
        </p:nvSpPr>
        <p:spPr>
          <a:xfrm>
            <a:off x="762000" y="1676400"/>
            <a:ext cx="8229600" cy="4525963"/>
          </a:xfrm>
        </p:spPr>
        <p:txBody>
          <a:bodyPr/>
          <a:lstStyle/>
          <a:p>
            <a:r>
              <a:rPr lang="en-US" altLang="en-US" dirty="0"/>
              <a:t>Security policies</a:t>
            </a:r>
          </a:p>
          <a:p>
            <a:pPr lvl="1"/>
            <a:r>
              <a:rPr lang="en-US" altLang="en-US" sz="2400" dirty="0"/>
              <a:t>Address issues that fall outside the scope of shared resources.</a:t>
            </a:r>
          </a:p>
          <a:p>
            <a:pPr lvl="2"/>
            <a:r>
              <a:rPr lang="en-US" altLang="en-US" sz="2000" dirty="0"/>
              <a:t>Can the user log on to all systems and at all times?</a:t>
            </a:r>
          </a:p>
          <a:p>
            <a:pPr lvl="2"/>
            <a:r>
              <a:rPr lang="en-US" altLang="en-US" sz="2000" dirty="0"/>
              <a:t>Can the user install software?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Policies </a:t>
            </a:r>
            <a:r>
              <a:rPr lang="en-US" altLang="en-US" sz="2400" dirty="0"/>
              <a:t>apply to user accounts, computers, or groups.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A Local Security Policy </a:t>
            </a:r>
            <a:r>
              <a:rPr lang="en-US" altLang="en-US" sz="2400" dirty="0"/>
              <a:t>applies to an individual computer.</a:t>
            </a:r>
          </a:p>
          <a:p>
            <a:pPr lvl="1"/>
            <a:r>
              <a:rPr lang="en-US" altLang="en-US" sz="2400" dirty="0"/>
              <a:t>A domain-based </a:t>
            </a:r>
            <a:r>
              <a:rPr lang="en-US" altLang="en-US" sz="2400" dirty="0">
                <a:solidFill>
                  <a:srgbClr val="C00000"/>
                </a:solidFill>
              </a:rPr>
              <a:t>Group Policy </a:t>
            </a:r>
            <a:r>
              <a:rPr lang="en-US" altLang="en-US" sz="2400" dirty="0"/>
              <a:t>applies to all computers in a domain.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98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2703540" y="5136432"/>
            <a:ext cx="373692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28.14  Local Security Policy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669" y="2027762"/>
            <a:ext cx="6870662" cy="295626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165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Box 4"/>
          <p:cNvSpPr txBox="1">
            <a:spLocks noChangeArrowheads="1"/>
          </p:cNvSpPr>
          <p:nvPr/>
        </p:nvSpPr>
        <p:spPr bwMode="auto">
          <a:xfrm>
            <a:off x="760700" y="5337582"/>
            <a:ext cx="762260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28.15  Using Group Policy to make IE title say “Provided by Mike!”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72" y="1828800"/>
            <a:ext cx="5420256" cy="332534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21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Controlling access with permissions:</a:t>
            </a:r>
          </a:p>
          <a:p>
            <a:pPr lvl="1"/>
            <a:r>
              <a:rPr lang="en-US" altLang="en-US" sz="2400" dirty="0" smtClean="0"/>
              <a:t>Prevent </a:t>
            </a:r>
            <a:r>
              <a:rPr lang="en-US" altLang="en-US" sz="2400" dirty="0"/>
              <a:t>Registry Edits </a:t>
            </a:r>
          </a:p>
          <a:p>
            <a:pPr lvl="1"/>
            <a:r>
              <a:rPr lang="en-US" altLang="en-US" sz="2400" dirty="0" smtClean="0"/>
              <a:t>Prevent </a:t>
            </a:r>
            <a:r>
              <a:rPr lang="en-US" altLang="en-US" sz="2400" dirty="0"/>
              <a:t>Access to the Command Prompt</a:t>
            </a:r>
          </a:p>
          <a:p>
            <a:pPr lvl="1"/>
            <a:r>
              <a:rPr lang="en-US" altLang="en-US" sz="2400" dirty="0"/>
              <a:t>P</a:t>
            </a:r>
            <a:r>
              <a:rPr lang="en-US" altLang="en-US" sz="2400" dirty="0" smtClean="0"/>
              <a:t>revent unauthorized access, users must log </a:t>
            </a:r>
            <a:r>
              <a:rPr lang="en-US" altLang="en-US" sz="2400" dirty="0"/>
              <a:t>on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Defines </a:t>
            </a:r>
            <a:r>
              <a:rPr lang="en-US" altLang="en-US" sz="2400" dirty="0"/>
              <a:t>who may shut down the system</a:t>
            </a:r>
          </a:p>
          <a:p>
            <a:pPr lvl="1"/>
            <a:r>
              <a:rPr lang="en-US" altLang="en-US" sz="2400" dirty="0" smtClean="0"/>
              <a:t>Forces </a:t>
            </a:r>
            <a:r>
              <a:rPr lang="en-US" altLang="en-US" sz="2400" dirty="0"/>
              <a:t>a minimum password length</a:t>
            </a:r>
          </a:p>
          <a:p>
            <a:pPr lvl="1"/>
            <a:r>
              <a:rPr lang="en-US" altLang="en-US" sz="2400" dirty="0" smtClean="0"/>
              <a:t>Can set account lockout </a:t>
            </a:r>
            <a:r>
              <a:rPr lang="en-US" altLang="en-US" sz="2400" dirty="0"/>
              <a:t>t</a:t>
            </a:r>
            <a:r>
              <a:rPr lang="en-US" altLang="en-US" sz="2400" dirty="0" smtClean="0"/>
              <a:t>hreshold</a:t>
            </a:r>
            <a:endParaRPr lang="en-US" altLang="en-US" sz="2400" dirty="0"/>
          </a:p>
          <a:p>
            <a:pPr lvl="1"/>
            <a:r>
              <a:rPr lang="en-US" altLang="en-US" sz="2400" dirty="0"/>
              <a:t>Disable Windows </a:t>
            </a:r>
            <a:r>
              <a:rPr lang="en-US" altLang="en-US" sz="2400" dirty="0" smtClean="0"/>
              <a:t>Installer</a:t>
            </a:r>
          </a:p>
          <a:p>
            <a:pPr lvl="1"/>
            <a:r>
              <a:rPr lang="en-US" altLang="en-US" sz="2400" dirty="0"/>
              <a:t>Printer Browsing</a:t>
            </a:r>
          </a:p>
          <a:p>
            <a:pPr lvl="2"/>
            <a:r>
              <a:rPr lang="en-US" altLang="en-US" sz="2000" dirty="0"/>
              <a:t>Enables users to browse for printers on the network, instead of only using assigned printers</a:t>
            </a:r>
          </a:p>
          <a:p>
            <a:pPr lvl="2"/>
            <a:endParaRPr lang="en-US" altLang="en-US" dirty="0"/>
          </a:p>
          <a:p>
            <a:pPr marL="914400" lvl="2" indent="0">
              <a:buNone/>
            </a:pPr>
            <a:r>
              <a:rPr lang="en-US" altLang="en-US" dirty="0" smtClean="0"/>
              <a:t> </a:t>
            </a:r>
          </a:p>
          <a:p>
            <a:pPr lvl="1"/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4922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Threats to your data come from </a:t>
            </a:r>
            <a:r>
              <a:rPr lang="en-US" altLang="en-US" dirty="0" smtClean="0"/>
              <a:t>physical accidents </a:t>
            </a:r>
            <a:r>
              <a:rPr lang="en-US" altLang="en-US" dirty="0"/>
              <a:t>and malicious </a:t>
            </a:r>
            <a:r>
              <a:rPr lang="en-US" altLang="en-US" dirty="0" smtClean="0"/>
              <a:t>people.</a:t>
            </a:r>
            <a:endParaRPr lang="en-US" altLang="en-US" dirty="0"/>
          </a:p>
          <a:p>
            <a:pPr lvl="1"/>
            <a:r>
              <a:rPr lang="en-US" altLang="en-US" dirty="0"/>
              <a:t>Users getting access to folders they shouldn’t see</a:t>
            </a:r>
          </a:p>
          <a:p>
            <a:pPr lvl="1"/>
            <a:r>
              <a:rPr lang="en-US" altLang="en-US" dirty="0"/>
              <a:t>Viruses striking and deleting folders</a:t>
            </a:r>
          </a:p>
          <a:p>
            <a:pPr lvl="1"/>
            <a:r>
              <a:rPr lang="en-US" altLang="en-US" dirty="0"/>
              <a:t>Dead hard drives</a:t>
            </a:r>
          </a:p>
          <a:p>
            <a:pPr lvl="1"/>
            <a:r>
              <a:rPr lang="en-US" altLang="en-US" dirty="0"/>
              <a:t>Scratched optical disks</a:t>
            </a:r>
          </a:p>
        </p:txBody>
      </p:sp>
    </p:spTree>
    <p:extLst>
      <p:ext uri="{BB962C8B-B14F-4D97-AF65-F5344CB8AC3E}">
        <p14:creationId xmlns:p14="http://schemas.microsoft.com/office/powerpoint/2010/main" val="39591794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Once logged on, data access can also be restricted.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Data </a:t>
            </a:r>
            <a:r>
              <a:rPr lang="en-US" altLang="en-US" dirty="0">
                <a:solidFill>
                  <a:srgbClr val="C00000"/>
                </a:solidFill>
              </a:rPr>
              <a:t>classification</a:t>
            </a:r>
          </a:p>
          <a:p>
            <a:pPr lvl="2"/>
            <a:r>
              <a:rPr lang="en-US" altLang="en-US" dirty="0"/>
              <a:t>Organizes data according to sensitivity</a:t>
            </a:r>
          </a:p>
          <a:p>
            <a:pPr lvl="2"/>
            <a:r>
              <a:rPr lang="en-US" altLang="en-US" dirty="0"/>
              <a:t>Varies by organization</a:t>
            </a:r>
          </a:p>
          <a:p>
            <a:pPr lvl="3"/>
            <a:r>
              <a:rPr lang="en-US" altLang="en-US" dirty="0"/>
              <a:t>Examples: Confidential, Top Secret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Compliance</a:t>
            </a:r>
          </a:p>
          <a:p>
            <a:pPr lvl="2"/>
            <a:r>
              <a:rPr lang="en-US" altLang="en-US" dirty="0"/>
              <a:t>Members must comply with rules that apply to the organization.</a:t>
            </a:r>
          </a:p>
          <a:p>
            <a:pPr lvl="2"/>
            <a:r>
              <a:rPr lang="en-US" altLang="en-US" dirty="0"/>
              <a:t>Laws and company policies apply and should be followed.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600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data access controls</a:t>
            </a:r>
          </a:p>
          <a:p>
            <a:pPr lvl="1"/>
            <a:r>
              <a:rPr lang="en-US" dirty="0" smtClean="0"/>
              <a:t>Commercial </a:t>
            </a:r>
            <a:r>
              <a:rPr lang="en-US" dirty="0"/>
              <a:t>licensing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End User License Agreement (EULA)</a:t>
            </a:r>
            <a:r>
              <a:rPr lang="en-US" dirty="0"/>
              <a:t> stipulates requirements of the copyright holder.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Digital rights management (DRM) </a:t>
            </a:r>
            <a:r>
              <a:rPr lang="en-US" dirty="0"/>
              <a:t>enforces how commercial software is used.</a:t>
            </a:r>
          </a:p>
          <a:p>
            <a:pPr lvl="1"/>
            <a:r>
              <a:rPr lang="en-US" dirty="0"/>
              <a:t>Non-commercial licensing</a:t>
            </a:r>
          </a:p>
          <a:p>
            <a:pPr lvl="2"/>
            <a:r>
              <a:rPr lang="en-US" dirty="0"/>
              <a:t>Software may be free for some or all purposes.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6845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data access controls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Open </a:t>
            </a:r>
            <a:r>
              <a:rPr lang="en-US" dirty="0">
                <a:solidFill>
                  <a:srgbClr val="C00000"/>
                </a:solidFill>
              </a:rPr>
              <a:t>source software</a:t>
            </a:r>
          </a:p>
          <a:p>
            <a:pPr lvl="2"/>
            <a:r>
              <a:rPr lang="en-US" dirty="0"/>
              <a:t>Permits modifications to the original code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Closed source software</a:t>
            </a:r>
          </a:p>
          <a:p>
            <a:pPr lvl="2"/>
            <a:r>
              <a:rPr lang="en-US" dirty="0"/>
              <a:t>Prohibits modifying the source code or making it part of some other software</a:t>
            </a:r>
          </a:p>
          <a:p>
            <a:pPr lvl="1"/>
            <a:r>
              <a:rPr lang="en-US" dirty="0"/>
              <a:t>Know which licenses are paid for by your company</a:t>
            </a:r>
          </a:p>
          <a:p>
            <a:pPr lvl="2"/>
            <a:r>
              <a:rPr lang="en-US" dirty="0"/>
              <a:t>Ensure company abides by those licenses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24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Reporting security incidents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Event </a:t>
            </a:r>
            <a:r>
              <a:rPr lang="en-US" altLang="en-US" dirty="0">
                <a:solidFill>
                  <a:srgbClr val="C00000"/>
                </a:solidFill>
              </a:rPr>
              <a:t>Viewer</a:t>
            </a:r>
          </a:p>
          <a:p>
            <a:pPr lvl="2"/>
            <a:r>
              <a:rPr lang="en-US" altLang="en-US" dirty="0"/>
              <a:t>Enables you to read the logs created by auditing</a:t>
            </a:r>
          </a:p>
          <a:p>
            <a:pPr lvl="2"/>
            <a:r>
              <a:rPr lang="en-US" altLang="en-US" dirty="0"/>
              <a:t>Need to set up auditing first</a:t>
            </a:r>
          </a:p>
          <a:p>
            <a:pPr lvl="1"/>
            <a:r>
              <a:rPr lang="en-US" altLang="en-US" dirty="0"/>
              <a:t>Auditing types</a:t>
            </a:r>
          </a:p>
          <a:p>
            <a:pPr lvl="2"/>
            <a:r>
              <a:rPr lang="en-US" altLang="en-US" dirty="0">
                <a:solidFill>
                  <a:srgbClr val="C00000"/>
                </a:solidFill>
              </a:rPr>
              <a:t>Event auditing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C00000"/>
                </a:solidFill>
              </a:rPr>
              <a:t>object access auditing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Incident reporting </a:t>
            </a:r>
          </a:p>
          <a:p>
            <a:pPr lvl="2"/>
            <a:r>
              <a:rPr lang="en-US" altLang="en-US" dirty="0"/>
              <a:t>Provides a record of accomplished work</a:t>
            </a:r>
          </a:p>
          <a:p>
            <a:pPr lvl="2"/>
            <a:r>
              <a:rPr lang="en-US" altLang="en-US" dirty="0"/>
              <a:t>Provides a piece of information that may reveal pattern or larger problem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99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Box 4"/>
          <p:cNvSpPr txBox="1">
            <a:spLocks noChangeArrowheads="1"/>
          </p:cNvSpPr>
          <p:nvPr/>
        </p:nvSpPr>
        <p:spPr bwMode="auto">
          <a:xfrm>
            <a:off x="1801530" y="5441232"/>
            <a:ext cx="554094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28.16  Event Viewer displaying security alerts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7" y="1713914"/>
            <a:ext cx="4900246" cy="35825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9809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Box 4"/>
          <p:cNvSpPr txBox="1">
            <a:spLocks noChangeArrowheads="1"/>
          </p:cNvSpPr>
          <p:nvPr/>
        </p:nvSpPr>
        <p:spPr bwMode="auto">
          <a:xfrm>
            <a:off x="1632702" y="5164233"/>
            <a:ext cx="58785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Figure 28.17  Audit object access Properties dialog box,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with Local Security Policy open in the background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478" y="1703136"/>
            <a:ext cx="5383045" cy="32981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534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Evidence handling</a:t>
            </a:r>
          </a:p>
          <a:p>
            <a:pPr lvl="1"/>
            <a:r>
              <a:rPr lang="en-US" altLang="en-US" sz="2400" dirty="0"/>
              <a:t>Ignore personal information in and around a person’s computer.</a:t>
            </a:r>
          </a:p>
          <a:p>
            <a:pPr lvl="1"/>
            <a:r>
              <a:rPr lang="en-US" altLang="en-US" sz="2400" dirty="0"/>
              <a:t>Identify the action or content as prohibited.</a:t>
            </a:r>
          </a:p>
          <a:p>
            <a:pPr lvl="2"/>
            <a:r>
              <a:rPr lang="en-US" altLang="en-US" sz="2000" dirty="0"/>
              <a:t>The </a:t>
            </a:r>
            <a:r>
              <a:rPr lang="en-US" altLang="en-US" sz="2000" b="1" dirty="0">
                <a:solidFill>
                  <a:srgbClr val="C00000"/>
                </a:solidFill>
              </a:rPr>
              <a:t>Acceptable Use Policy (AUP) </a:t>
            </a:r>
            <a:r>
              <a:rPr lang="en-US" altLang="en-US" sz="2000" dirty="0"/>
              <a:t>defines what actions employees may or may not perform on company equipment.</a:t>
            </a:r>
          </a:p>
          <a:p>
            <a:pPr lvl="1"/>
            <a:r>
              <a:rPr lang="en-US" altLang="en-US" sz="2400" dirty="0"/>
              <a:t>Report through proper channels.</a:t>
            </a:r>
          </a:p>
          <a:p>
            <a:pPr lvl="2"/>
            <a:r>
              <a:rPr lang="en-US" altLang="en-US" sz="2000" dirty="0"/>
              <a:t>Company may employ a security officer or an </a:t>
            </a:r>
            <a:r>
              <a:rPr lang="en-US" altLang="en-US" sz="2000" b="1" dirty="0">
                <a:solidFill>
                  <a:srgbClr val="C00000"/>
                </a:solidFill>
              </a:rPr>
              <a:t>incident response leader</a:t>
            </a:r>
            <a:r>
              <a:rPr lang="en-US" altLang="en-US" sz="2000" b="1" dirty="0"/>
              <a:t>.</a:t>
            </a:r>
            <a:endParaRPr lang="en-US" alt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00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Data/device preservation guidelines to establish a </a:t>
            </a:r>
            <a:r>
              <a:rPr lang="en-US" altLang="en-US" dirty="0">
                <a:solidFill>
                  <a:srgbClr val="C00000"/>
                </a:solidFill>
              </a:rPr>
              <a:t>chain of custody</a:t>
            </a:r>
          </a:p>
          <a:p>
            <a:pPr lvl="1"/>
            <a:r>
              <a:rPr lang="en-US" altLang="en-US" sz="2400" dirty="0"/>
              <a:t>Isolate the system.</a:t>
            </a:r>
          </a:p>
          <a:p>
            <a:pPr lvl="1"/>
            <a:r>
              <a:rPr lang="en-US" altLang="en-US" sz="2400" dirty="0"/>
              <a:t>Document when you took control of the system and what actions you took.</a:t>
            </a:r>
          </a:p>
          <a:p>
            <a:pPr lvl="1"/>
            <a:r>
              <a:rPr lang="en-US" altLang="en-US" sz="2400" dirty="0"/>
              <a:t>Document the transfer of custody if another person takes control of the system.</a:t>
            </a:r>
          </a:p>
          <a:p>
            <a:endParaRPr lang="en-US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7154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>
                <a:solidFill>
                  <a:srgbClr val="006C31"/>
                </a:solidFill>
              </a:rPr>
              <a:t>Access Control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524000"/>
            <a:ext cx="3690938" cy="469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1793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Networks face both internal and external threats.</a:t>
            </a:r>
          </a:p>
          <a:p>
            <a:r>
              <a:rPr lang="en-US" altLang="en-US" dirty="0"/>
              <a:t>Important concepts:</a:t>
            </a:r>
          </a:p>
          <a:p>
            <a:pPr lvl="1"/>
            <a:r>
              <a:rPr lang="en-US" altLang="en-US" dirty="0"/>
              <a:t>Internet-borne attacks</a:t>
            </a:r>
          </a:p>
          <a:p>
            <a:pPr lvl="1"/>
            <a:r>
              <a:rPr lang="en-US" altLang="en-US" dirty="0"/>
              <a:t>Firewalls</a:t>
            </a:r>
          </a:p>
          <a:p>
            <a:pPr lvl="1"/>
            <a:r>
              <a:rPr lang="en-US" altLang="en-US" dirty="0"/>
              <a:t>Wireless networking</a:t>
            </a:r>
          </a:p>
        </p:txBody>
      </p:sp>
    </p:spTree>
    <p:extLst>
      <p:ext uri="{BB962C8B-B14F-4D97-AF65-F5344CB8AC3E}">
        <p14:creationId xmlns:p14="http://schemas.microsoft.com/office/powerpoint/2010/main" val="36325774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6C31"/>
                </a:solidFill>
              </a:rPr>
              <a:t>Unauthorized Access </a:t>
            </a:r>
            <a:r>
              <a:rPr lang="en-US" altLang="en-US" dirty="0" smtClean="0"/>
              <a:t>can </a:t>
            </a:r>
            <a:r>
              <a:rPr lang="en-US" altLang="en-US" dirty="0"/>
              <a:t>arise from many sources</a:t>
            </a:r>
          </a:p>
          <a:p>
            <a:pPr lvl="1"/>
            <a:r>
              <a:rPr lang="en-US" altLang="en-US" dirty="0"/>
              <a:t>Curiosity and poor user account management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Dumpster diving</a:t>
            </a:r>
          </a:p>
          <a:p>
            <a:pPr lvl="2"/>
            <a:r>
              <a:rPr lang="en-US" altLang="en-US" dirty="0"/>
              <a:t>Searching through the trash looking for information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Shoulder surfing</a:t>
            </a:r>
          </a:p>
          <a:p>
            <a:pPr lvl="2"/>
            <a:r>
              <a:rPr lang="en-US" altLang="en-US" dirty="0"/>
              <a:t>Observing someone’s screen or keyboard to get information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3135050518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Malicious Software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Malware</a:t>
            </a:r>
            <a:endParaRPr lang="en-US" altLang="en-US" dirty="0">
              <a:solidFill>
                <a:srgbClr val="C00000"/>
              </a:solidFill>
            </a:endParaRPr>
          </a:p>
          <a:p>
            <a:pPr lvl="2"/>
            <a:r>
              <a:rPr lang="en-US" altLang="en-US" dirty="0"/>
              <a:t>Any program or code designed to do something undesirable on a system or network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Virus</a:t>
            </a:r>
          </a:p>
          <a:p>
            <a:pPr lvl="2"/>
            <a:r>
              <a:rPr lang="en-US" altLang="en-US" dirty="0"/>
              <a:t>Two jobs: </a:t>
            </a:r>
            <a:r>
              <a:rPr lang="en-US" altLang="en-US" dirty="0">
                <a:solidFill>
                  <a:srgbClr val="C00000"/>
                </a:solidFill>
              </a:rPr>
              <a:t>replication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activation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Worm</a:t>
            </a:r>
          </a:p>
          <a:p>
            <a:pPr lvl="2"/>
            <a:r>
              <a:rPr lang="en-US" altLang="en-US" dirty="0"/>
              <a:t>Does not need to attach to other programs to replicate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146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More Malicious Software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Trojan horse</a:t>
            </a:r>
            <a:endParaRPr lang="en-US" altLang="en-US" dirty="0">
              <a:solidFill>
                <a:srgbClr val="C00000"/>
              </a:solidFill>
            </a:endParaRPr>
          </a:p>
          <a:p>
            <a:pPr lvl="2"/>
            <a:r>
              <a:rPr lang="en-US" altLang="en-US" dirty="0"/>
              <a:t>Pretends to do one thing while it is doing something else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Rootkit</a:t>
            </a:r>
          </a:p>
          <a:p>
            <a:pPr lvl="2"/>
            <a:r>
              <a:rPr lang="en-US" altLang="en-US" dirty="0"/>
              <a:t>Uses low-level operating system functions to hide itself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Spyware</a:t>
            </a:r>
          </a:p>
          <a:p>
            <a:pPr lvl="2"/>
            <a:r>
              <a:rPr lang="en-US" altLang="en-US" dirty="0"/>
              <a:t>Often sneaks onto systems bundled with legitimate software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067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Even more Malicious Software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Ransomware</a:t>
            </a:r>
            <a:endParaRPr lang="en-US" altLang="en-US" dirty="0">
              <a:solidFill>
                <a:srgbClr val="C00000"/>
              </a:solidFill>
            </a:endParaRPr>
          </a:p>
          <a:p>
            <a:pPr lvl="2"/>
            <a:r>
              <a:rPr lang="en-US" altLang="en-US" dirty="0"/>
              <a:t>Encrypts all the data it can gain access to on a system</a:t>
            </a:r>
          </a:p>
          <a:p>
            <a:pPr lvl="2"/>
            <a:r>
              <a:rPr lang="en-US" altLang="en-US" dirty="0"/>
              <a:t>Asks for money to decrypt data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Botnet</a:t>
            </a:r>
          </a:p>
          <a:p>
            <a:pPr lvl="2"/>
            <a:r>
              <a:rPr lang="en-US" altLang="en-US" dirty="0"/>
              <a:t>Network of infected computers (</a:t>
            </a:r>
            <a:r>
              <a:rPr lang="en-US" altLang="en-US" dirty="0">
                <a:solidFill>
                  <a:srgbClr val="C00000"/>
                </a:solidFill>
              </a:rPr>
              <a:t>zombies</a:t>
            </a:r>
            <a:r>
              <a:rPr lang="en-US" altLang="en-US" dirty="0"/>
              <a:t>) under the control of a single person or group</a:t>
            </a:r>
          </a:p>
          <a:p>
            <a:pPr lvl="2"/>
            <a:r>
              <a:rPr lang="en-US" altLang="en-US" dirty="0"/>
              <a:t>Common use: sending spam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053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13769" y="1752600"/>
            <a:ext cx="4716462" cy="3440113"/>
          </a:xfrm>
          <a:prstGeom prst="rect">
            <a:avLst/>
          </a:prstGeom>
        </p:spPr>
      </p:pic>
      <p:sp>
        <p:nvSpPr>
          <p:cNvPr id="55299" name="TextBox 4"/>
          <p:cNvSpPr txBox="1">
            <a:spLocks noChangeArrowheads="1"/>
          </p:cNvSpPr>
          <p:nvPr/>
        </p:nvSpPr>
        <p:spPr bwMode="auto">
          <a:xfrm>
            <a:off x="1429633" y="5334000"/>
            <a:ext cx="628473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28.18  Gator Corporation’s acknowledgment warning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814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 methods and sources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Attack </a:t>
            </a:r>
            <a:r>
              <a:rPr lang="en-US" dirty="0">
                <a:solidFill>
                  <a:srgbClr val="C00000"/>
                </a:solidFill>
              </a:rPr>
              <a:t>vector</a:t>
            </a:r>
          </a:p>
          <a:p>
            <a:pPr lvl="2"/>
            <a:r>
              <a:rPr lang="en-US" dirty="0"/>
              <a:t>Route taken by malware to infect the system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Zero-day attack</a:t>
            </a:r>
          </a:p>
          <a:p>
            <a:pPr lvl="2"/>
            <a:r>
              <a:rPr lang="en-US" dirty="0"/>
              <a:t>Attack on a vulnerability not already known to the software developers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Spoofing</a:t>
            </a:r>
          </a:p>
          <a:p>
            <a:pPr lvl="2"/>
            <a:r>
              <a:rPr lang="en-US" dirty="0"/>
              <a:t>Process of pretending to be someone or something you are not</a:t>
            </a:r>
          </a:p>
          <a:p>
            <a:pPr lvl="2"/>
            <a:r>
              <a:rPr lang="en-US" dirty="0"/>
              <a:t>Packets containing false information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9189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attack methods and sources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Man-in-the-middle </a:t>
            </a:r>
            <a:r>
              <a:rPr lang="en-US" dirty="0">
                <a:solidFill>
                  <a:srgbClr val="C00000"/>
                </a:solidFill>
              </a:rPr>
              <a:t>(MITM) </a:t>
            </a:r>
            <a:r>
              <a:rPr lang="en-US" dirty="0"/>
              <a:t>attack</a:t>
            </a:r>
          </a:p>
          <a:p>
            <a:pPr lvl="2"/>
            <a:r>
              <a:rPr lang="en-US" dirty="0"/>
              <a:t>Tap into communication between two systems</a:t>
            </a:r>
          </a:p>
          <a:p>
            <a:pPr lvl="2"/>
            <a:r>
              <a:rPr lang="en-US" dirty="0"/>
              <a:t>Reads or changes the data and sends 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Session hijacking</a:t>
            </a:r>
          </a:p>
          <a:p>
            <a:pPr lvl="2"/>
            <a:r>
              <a:rPr lang="en-US" dirty="0"/>
              <a:t>Attempt to intercept a valid computer session to get authentication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Brute force</a:t>
            </a:r>
          </a:p>
          <a:p>
            <a:pPr lvl="2"/>
            <a:r>
              <a:rPr lang="en-US" dirty="0"/>
              <a:t>Guess the contents of some kind of data field that isn’t obvious (or is hidden)</a:t>
            </a:r>
          </a:p>
          <a:p>
            <a:pPr lvl="2"/>
            <a:r>
              <a:rPr lang="en-US" dirty="0"/>
              <a:t>Example: dictionary attack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067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more attack methods and sources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Pop-ups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Pop-ups are surprise browser windows.</a:t>
            </a:r>
          </a:p>
          <a:p>
            <a:pPr lvl="2"/>
            <a:r>
              <a:rPr lang="en-US" dirty="0"/>
              <a:t>Some are deliberately designed to mimic legitimate pop-up alerts from the OS.</a:t>
            </a:r>
          </a:p>
          <a:p>
            <a:pPr lvl="2"/>
            <a:r>
              <a:rPr lang="en-US" dirty="0"/>
              <a:t>Most Web browsers have features to prevent pop-up ads.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Drive-by downloads</a:t>
            </a:r>
          </a:p>
          <a:p>
            <a:pPr lvl="2"/>
            <a:r>
              <a:rPr lang="en-US" dirty="0"/>
              <a:t>Clicking on a pop-up ad starts a file download.</a:t>
            </a:r>
          </a:p>
          <a:p>
            <a:pPr lvl="2"/>
            <a:r>
              <a:rPr lang="en-US" dirty="0"/>
              <a:t>Do </a:t>
            </a:r>
            <a:r>
              <a:rPr lang="en-US" i="1" dirty="0"/>
              <a:t>not</a:t>
            </a:r>
            <a:r>
              <a:rPr lang="en-US" dirty="0"/>
              <a:t> click.</a:t>
            </a:r>
          </a:p>
          <a:p>
            <a:pPr lvl="2"/>
            <a:r>
              <a:rPr lang="en-US" dirty="0"/>
              <a:t>Install spyware detection and removal software.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73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1883724" y="5261312"/>
            <a:ext cx="53765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chemeClr val="tx1"/>
                </a:solidFill>
              </a:rPr>
              <a:t>Figure 28.19  A spyware pop-up browser window, disguised as a Windows alert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342" y="1752600"/>
            <a:ext cx="5233317" cy="343051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4797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812544" y="5669832"/>
            <a:ext cx="355738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28.20  Windows Defender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35" y="1629973"/>
            <a:ext cx="5420531" cy="38266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1030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024141" y="5441232"/>
            <a:ext cx="309571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28.21  Malwarebytes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68" y="1810656"/>
            <a:ext cx="5332464" cy="351336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8073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Social engineering is a process of using or manipulating people inside the organization to gain access.</a:t>
            </a:r>
          </a:p>
          <a:p>
            <a:pPr lvl="1"/>
            <a:r>
              <a:rPr lang="en-GB" altLang="en-US" dirty="0"/>
              <a:t>Classic types of social engineering attacks:</a:t>
            </a:r>
          </a:p>
          <a:p>
            <a:pPr lvl="2"/>
            <a:r>
              <a:rPr lang="en-GB" altLang="en-US" dirty="0"/>
              <a:t>Infiltration</a:t>
            </a:r>
          </a:p>
          <a:p>
            <a:pPr lvl="2"/>
            <a:r>
              <a:rPr lang="en-GB" altLang="en-US" dirty="0"/>
              <a:t>Telephone </a:t>
            </a:r>
            <a:r>
              <a:rPr lang="en-GB" altLang="en-US" dirty="0" smtClean="0"/>
              <a:t>scams (Vishing)</a:t>
            </a:r>
            <a:endParaRPr lang="en-GB" altLang="en-US" dirty="0"/>
          </a:p>
          <a:p>
            <a:pPr lvl="2"/>
            <a:r>
              <a:rPr lang="en-GB" altLang="en-US" dirty="0"/>
              <a:t>Phishing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3157024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Spam </a:t>
            </a:r>
            <a:r>
              <a:rPr lang="en-US" dirty="0" smtClean="0"/>
              <a:t>is also an attack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Unsolicited e-mail</a:t>
            </a:r>
          </a:p>
          <a:p>
            <a:pPr lvl="1"/>
            <a:r>
              <a:rPr lang="en-US" dirty="0"/>
              <a:t>Often used for phishing scams</a:t>
            </a:r>
          </a:p>
          <a:p>
            <a:r>
              <a:rPr lang="en-US" dirty="0"/>
              <a:t>Defenses against spam</a:t>
            </a:r>
          </a:p>
          <a:p>
            <a:pPr lvl="1"/>
            <a:r>
              <a:rPr lang="en-US" dirty="0"/>
              <a:t>Never post your email address on the Internet.</a:t>
            </a:r>
          </a:p>
          <a:p>
            <a:pPr lvl="1"/>
            <a:r>
              <a:rPr lang="en-US" dirty="0"/>
              <a:t>Use filtering software.</a:t>
            </a:r>
          </a:p>
          <a:p>
            <a:pPr lvl="1"/>
            <a:r>
              <a:rPr lang="en-US" dirty="0"/>
              <a:t>Never click on any link or open email from someone you do not know.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73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Threats and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Countermeasures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6802034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22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Symptoms can appear to be normal PC malfunctions.</a:t>
            </a:r>
          </a:p>
          <a:p>
            <a:pPr lvl="1"/>
            <a:r>
              <a:rPr lang="en-US" altLang="en-US" sz="2400" dirty="0"/>
              <a:t>Momentary slowdowns, or random crashes happening more frequently than usual</a:t>
            </a:r>
          </a:p>
          <a:p>
            <a:r>
              <a:rPr lang="en-US" altLang="en-US" dirty="0"/>
              <a:t>Sometime malware attempts to rename system files, change file permissions, or hide files completely.</a:t>
            </a:r>
          </a:p>
          <a:p>
            <a:r>
              <a:rPr lang="en-US" altLang="en-US" dirty="0"/>
              <a:t>Regular anti-malware scan will usually catch issues.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367978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Other malware symptoms</a:t>
            </a:r>
          </a:p>
          <a:p>
            <a:pPr lvl="1"/>
            <a:r>
              <a:rPr lang="en-US" altLang="en-US" sz="2400" dirty="0"/>
              <a:t>Preventing Windows Update and other programs from working</a:t>
            </a:r>
          </a:p>
          <a:p>
            <a:pPr lvl="1"/>
            <a:r>
              <a:rPr lang="en-US" altLang="en-US" sz="2400" dirty="0"/>
              <a:t>Stopping anti-malware programs from updating and working</a:t>
            </a:r>
          </a:p>
          <a:p>
            <a:pPr lvl="1"/>
            <a:r>
              <a:rPr lang="en-US" altLang="en-US" sz="2400" dirty="0"/>
              <a:t>Changing permissions on files</a:t>
            </a:r>
          </a:p>
          <a:p>
            <a:pPr lvl="1"/>
            <a:r>
              <a:rPr lang="en-US" altLang="en-US" sz="2400" dirty="0"/>
              <a:t>Denying access to files or programs</a:t>
            </a:r>
          </a:p>
          <a:p>
            <a:pPr lvl="1"/>
            <a:r>
              <a:rPr lang="en-US" altLang="en-US" sz="2400" dirty="0"/>
              <a:t>Preventing Internet connectivity</a:t>
            </a:r>
          </a:p>
          <a:p>
            <a:pPr lvl="1"/>
            <a:r>
              <a:rPr lang="en-US" altLang="en-US" sz="2400" dirty="0"/>
              <a:t>Overwriting HOSTS file to redirect DNS queries and Web surfing</a:t>
            </a:r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3445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A </a:t>
            </a:r>
            <a:r>
              <a:rPr lang="en-US" altLang="en-US" dirty="0">
                <a:solidFill>
                  <a:srgbClr val="C00000"/>
                </a:solidFill>
              </a:rPr>
              <a:t>rogue anti-malware </a:t>
            </a:r>
            <a:r>
              <a:rPr lang="en-US" altLang="en-US" dirty="0"/>
              <a:t>program is malware disguised as an anti-malware program.</a:t>
            </a:r>
          </a:p>
          <a:p>
            <a:pPr lvl="1"/>
            <a:r>
              <a:rPr lang="en-US" altLang="en-US" sz="2400" dirty="0"/>
              <a:t>Stick to the recommended lists of anti-malware software found online.</a:t>
            </a:r>
          </a:p>
          <a:p>
            <a:pPr lvl="1"/>
            <a:r>
              <a:rPr lang="en-US" altLang="en-US" sz="2400" dirty="0"/>
              <a:t>Watch for security alerts in Windows or from your third-party anti-malware program.</a:t>
            </a:r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88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7356" y="1600200"/>
            <a:ext cx="5729288" cy="3740150"/>
          </a:xfrm>
          <a:prstGeom prst="rect">
            <a:avLst/>
          </a:prstGeom>
        </p:spPr>
      </p:pic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2479087" y="5486400"/>
            <a:ext cx="41858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28.22  Windows 7 Action Center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117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Actions to prevent and recover</a:t>
            </a:r>
          </a:p>
          <a:p>
            <a:pPr lvl="1"/>
            <a:r>
              <a:rPr lang="en-US" altLang="en-US" sz="2400" dirty="0"/>
              <a:t>Use specialized anti-malware programs.</a:t>
            </a:r>
          </a:p>
          <a:p>
            <a:pPr lvl="1"/>
            <a:r>
              <a:rPr lang="en-US" altLang="en-US" sz="2400" dirty="0"/>
              <a:t>Know how to stop the spread of malware.</a:t>
            </a:r>
          </a:p>
          <a:p>
            <a:pPr lvl="1"/>
            <a:r>
              <a:rPr lang="en-US" altLang="en-US" sz="2400" dirty="0"/>
              <a:t>Know how to fix infected computers.</a:t>
            </a:r>
          </a:p>
          <a:p>
            <a:pPr lvl="1"/>
            <a:r>
              <a:rPr lang="en-US" altLang="en-US" sz="2400" dirty="0"/>
              <a:t>Know how to restore </a:t>
            </a:r>
            <a:r>
              <a:rPr lang="en-US" altLang="en-US" sz="2400" dirty="0" smtClean="0"/>
              <a:t>systems when possible.</a:t>
            </a:r>
          </a:p>
          <a:p>
            <a:r>
              <a:rPr lang="en-US" altLang="en-US" dirty="0"/>
              <a:t>Dealing with malware</a:t>
            </a:r>
          </a:p>
          <a:p>
            <a:pPr lvl="1"/>
            <a:r>
              <a:rPr lang="en-US" altLang="en-US" sz="2400" dirty="0"/>
              <a:t>Anti-malware programs</a:t>
            </a:r>
          </a:p>
          <a:p>
            <a:pPr lvl="1"/>
            <a:r>
              <a:rPr lang="en-US" altLang="en-US" sz="2400" dirty="0"/>
              <a:t>Training and awareness</a:t>
            </a:r>
          </a:p>
          <a:p>
            <a:pPr lvl="1"/>
            <a:r>
              <a:rPr lang="en-US" altLang="en-US" sz="2400" dirty="0"/>
              <a:t>Patch/update management</a:t>
            </a:r>
          </a:p>
          <a:p>
            <a:pPr lvl="1"/>
            <a:r>
              <a:rPr lang="en-US" altLang="en-US" sz="2400" dirty="0"/>
              <a:t>Remediation</a:t>
            </a:r>
          </a:p>
          <a:p>
            <a:pPr lvl="1"/>
            <a:endParaRPr lang="en-US" alt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098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Anti-malware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C00000"/>
                </a:solidFill>
              </a:rPr>
              <a:t>program </a:t>
            </a:r>
            <a:r>
              <a:rPr lang="en-US" altLang="en-US" dirty="0">
                <a:solidFill>
                  <a:schemeClr val="tx1"/>
                </a:solidFill>
              </a:rPr>
              <a:t>(such as a</a:t>
            </a:r>
            <a:r>
              <a:rPr lang="en-US" altLang="en-US" dirty="0">
                <a:solidFill>
                  <a:srgbClr val="C00000"/>
                </a:solidFill>
              </a:rPr>
              <a:t> classic antivirus program</a:t>
            </a:r>
            <a:r>
              <a:rPr lang="en-US" altLang="en-US" dirty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en-US" altLang="en-US" dirty="0"/>
              <a:t>Scans files</a:t>
            </a:r>
          </a:p>
          <a:p>
            <a:pPr lvl="2"/>
            <a:r>
              <a:rPr lang="en-US" altLang="en-US" dirty="0"/>
              <a:t>Passively monitors computer’s activity</a:t>
            </a:r>
          </a:p>
          <a:p>
            <a:pPr lvl="3"/>
            <a:r>
              <a:rPr lang="en-US" altLang="en-US" dirty="0"/>
              <a:t>Operates as </a:t>
            </a:r>
            <a:r>
              <a:rPr lang="en-US" altLang="en-US" dirty="0">
                <a:solidFill>
                  <a:srgbClr val="C00000"/>
                </a:solidFill>
              </a:rPr>
              <a:t>virus shield</a:t>
            </a:r>
          </a:p>
          <a:p>
            <a:pPr lvl="2"/>
            <a:r>
              <a:rPr lang="en-US" altLang="en-US" dirty="0"/>
              <a:t>Detects boot sector viruses by comparing the drive’s boot sector to a standard boot sector </a:t>
            </a:r>
          </a:p>
          <a:p>
            <a:pPr lvl="2"/>
            <a:r>
              <a:rPr lang="en-US" altLang="en-US" dirty="0"/>
              <a:t>Uses a library of signatures</a:t>
            </a:r>
            <a:r>
              <a:rPr lang="en-US" altLang="en-US" dirty="0">
                <a:solidFill>
                  <a:srgbClr val="C00000"/>
                </a:solidFill>
              </a:rPr>
              <a:t> </a:t>
            </a:r>
            <a:r>
              <a:rPr lang="en-US" altLang="en-US" dirty="0"/>
              <a:t>to detect executable viruses</a:t>
            </a:r>
          </a:p>
          <a:p>
            <a:pPr lvl="3"/>
            <a:r>
              <a:rPr lang="en-US" altLang="en-US" dirty="0"/>
              <a:t>A </a:t>
            </a:r>
            <a:r>
              <a:rPr lang="en-US" altLang="en-US" dirty="0">
                <a:solidFill>
                  <a:srgbClr val="C00000"/>
                </a:solidFill>
              </a:rPr>
              <a:t>signature</a:t>
            </a:r>
            <a:r>
              <a:rPr lang="en-US" altLang="en-US" dirty="0"/>
              <a:t> is a code pattern of a known virus.</a:t>
            </a:r>
          </a:p>
          <a:p>
            <a:endParaRPr lang="en-US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09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Polymorph virus</a:t>
            </a:r>
          </a:p>
          <a:p>
            <a:pPr lvl="1"/>
            <a:r>
              <a:rPr lang="en-GB" altLang="en-US" sz="2400" dirty="0"/>
              <a:t>Attempts to change signature to prevent detection</a:t>
            </a:r>
          </a:p>
          <a:p>
            <a:pPr lvl="2"/>
            <a:r>
              <a:rPr lang="en-GB" altLang="en-US" sz="2000" dirty="0"/>
              <a:t>Typically continually scrambles useless code</a:t>
            </a:r>
            <a:endParaRPr lang="en-US" altLang="en-US" sz="2000" dirty="0"/>
          </a:p>
          <a:p>
            <a:r>
              <a:rPr lang="en-GB" altLang="en-US" dirty="0"/>
              <a:t>Techniques to combat polymorphs</a:t>
            </a:r>
          </a:p>
          <a:p>
            <a:pPr lvl="1"/>
            <a:r>
              <a:rPr lang="en-GB" altLang="en-US" sz="2400" dirty="0"/>
              <a:t>Scrambling code becomes the signature, so becomes detectable by anti-malware programs.</a:t>
            </a:r>
          </a:p>
          <a:p>
            <a:pPr lvl="1"/>
            <a:r>
              <a:rPr lang="en-GB" altLang="en-US" sz="2400" dirty="0"/>
              <a:t>A </a:t>
            </a:r>
            <a:r>
              <a:rPr lang="en-GB" altLang="en-US" sz="2400" dirty="0">
                <a:solidFill>
                  <a:srgbClr val="C00000"/>
                </a:solidFill>
              </a:rPr>
              <a:t>checksum</a:t>
            </a:r>
            <a:r>
              <a:rPr lang="en-GB" altLang="en-US" sz="2400" dirty="0"/>
              <a:t> is created on every file in the drive.</a:t>
            </a:r>
          </a:p>
          <a:p>
            <a:pPr lvl="2"/>
            <a:r>
              <a:rPr lang="en-GB" altLang="en-US" sz="2000" dirty="0"/>
              <a:t>Every time a program is run, anti-malware program calculates a new checksum and compares it with the previous one. If different, a virus is likely present</a:t>
            </a:r>
            <a:r>
              <a:rPr lang="en-GB" altLang="en-US" dirty="0"/>
              <a:t>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1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Stealth virus </a:t>
            </a:r>
            <a:r>
              <a:rPr lang="en-US" altLang="en-US" dirty="0"/>
              <a:t>programs</a:t>
            </a:r>
          </a:p>
          <a:p>
            <a:pPr lvl="1"/>
            <a:r>
              <a:rPr lang="en-US" altLang="en-US" sz="2400" dirty="0"/>
              <a:t>Boot sector viruses that use various methods to hide from anti-malware programs</a:t>
            </a:r>
          </a:p>
          <a:p>
            <a:r>
              <a:rPr lang="en-US" altLang="en-US" dirty="0"/>
              <a:t>User education</a:t>
            </a:r>
          </a:p>
          <a:p>
            <a:pPr lvl="1" eaLnBrk="1" hangingPunct="1"/>
            <a:r>
              <a:rPr lang="en-US" altLang="en-US" sz="2400" dirty="0"/>
              <a:t>Teach caution when dealing with incoming email a user does not recognize.</a:t>
            </a:r>
          </a:p>
          <a:p>
            <a:pPr lvl="1" eaLnBrk="1" hangingPunct="1"/>
            <a:r>
              <a:rPr lang="en-US" altLang="en-US" sz="2400" dirty="0"/>
              <a:t>Explain the dangers of questionable Web sites.</a:t>
            </a:r>
          </a:p>
          <a:p>
            <a:pPr lvl="1" eaLnBrk="1" hangingPunct="1"/>
            <a:r>
              <a:rPr lang="en-US" altLang="en-US" sz="2400" dirty="0"/>
              <a:t>Teach users how to react when they see questionable actions taking place.</a:t>
            </a:r>
          </a:p>
          <a:p>
            <a:endParaRPr lang="en-GB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7053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Infiltration </a:t>
            </a:r>
            <a:endParaRPr lang="en-US" altLang="en-US" dirty="0"/>
          </a:p>
          <a:p>
            <a:pPr lvl="1"/>
            <a:r>
              <a:rPr lang="en-GB" altLang="en-US" sz="2400" dirty="0"/>
              <a:t>Hackers enter a building in the guise of legitimacy.</a:t>
            </a:r>
            <a:endParaRPr lang="en-US" altLang="en-US" sz="2400" dirty="0"/>
          </a:p>
          <a:p>
            <a:pPr lvl="1"/>
            <a:r>
              <a:rPr lang="en-GB" altLang="en-US" sz="2400" dirty="0"/>
              <a:t>After gaining entry, hackers snoop around desks, talk to people, and gather pieces of information.</a:t>
            </a:r>
          </a:p>
          <a:p>
            <a:pPr lvl="1"/>
            <a:r>
              <a:rPr lang="en-US" altLang="en-US" sz="2400" dirty="0"/>
              <a:t>Following someone through a door is </a:t>
            </a:r>
            <a:r>
              <a:rPr lang="en-US" altLang="en-US" sz="2400" dirty="0">
                <a:solidFill>
                  <a:srgbClr val="C00000"/>
                </a:solidFill>
              </a:rPr>
              <a:t>tailgating</a:t>
            </a:r>
            <a:r>
              <a:rPr lang="en-US" altLang="en-US" sz="2400" dirty="0"/>
              <a:t>.</a:t>
            </a:r>
          </a:p>
          <a:p>
            <a:pPr lvl="1"/>
            <a:r>
              <a:rPr lang="en-GB" altLang="en-US" sz="2400" dirty="0"/>
              <a:t>A</a:t>
            </a:r>
            <a:r>
              <a:rPr lang="en-US" altLang="en-US" sz="2400" dirty="0">
                <a:solidFill>
                  <a:srgbClr val="C00000"/>
                </a:solidFill>
              </a:rPr>
              <a:t> mantrap</a:t>
            </a:r>
            <a:r>
              <a:rPr lang="en-US" altLang="en-US" sz="2400" dirty="0"/>
              <a:t> design can combat tailgating.</a:t>
            </a:r>
          </a:p>
          <a:p>
            <a:pPr lvl="2"/>
            <a:r>
              <a:rPr lang="en-US" altLang="en-US" sz="2000" dirty="0"/>
              <a:t>Outer door must be closed before inner door is opened.</a:t>
            </a:r>
          </a:p>
          <a:p>
            <a:pPr lvl="1"/>
            <a:r>
              <a:rPr lang="en-GB" altLang="en-US" sz="2400" dirty="0"/>
              <a:t>An </a:t>
            </a:r>
            <a:r>
              <a:rPr lang="en-US" altLang="en-US" sz="2400" dirty="0">
                <a:solidFill>
                  <a:srgbClr val="C00000"/>
                </a:solidFill>
              </a:rPr>
              <a:t>entry control roster </a:t>
            </a:r>
            <a:r>
              <a:rPr lang="en-US" altLang="en-US" sz="2400" dirty="0"/>
              <a:t>is managed by a guard.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19232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0819" y="1629228"/>
            <a:ext cx="6202363" cy="3811588"/>
          </a:xfrm>
          <a:prstGeom prst="rect">
            <a:avLst/>
          </a:prstGeom>
        </p:spPr>
      </p:pic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2806100" y="5591628"/>
            <a:ext cx="353180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28.23  Attack site warning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1257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Box 4"/>
          <p:cNvSpPr txBox="1">
            <a:spLocks noChangeArrowheads="1"/>
          </p:cNvSpPr>
          <p:nvPr/>
        </p:nvSpPr>
        <p:spPr bwMode="auto">
          <a:xfrm>
            <a:off x="2632944" y="5426718"/>
            <a:ext cx="3878113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28.24  A virus shield in action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31581" y="1831549"/>
            <a:ext cx="4880837" cy="3445653"/>
            <a:chOff x="2131581" y="1831549"/>
            <a:chExt cx="4880837" cy="344565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1581" y="1831549"/>
              <a:ext cx="4880837" cy="3445653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 bwMode="auto">
            <a:xfrm>
              <a:off x="3429000" y="2561772"/>
              <a:ext cx="3200400" cy="640080"/>
            </a:xfrm>
            <a:prstGeom prst="ellipse">
              <a:avLst/>
            </a:prstGeom>
            <a:noFill/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</a:endParaRPr>
            </a:p>
          </p:txBody>
        </p:sp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1038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>
                <a:solidFill>
                  <a:srgbClr val="006C31"/>
                </a:solidFill>
              </a:rPr>
              <a:t>Malware prevention tips</a:t>
            </a:r>
          </a:p>
          <a:p>
            <a:pPr lvl="1"/>
            <a:r>
              <a:rPr lang="en-GB" altLang="en-US" dirty="0" smtClean="0"/>
              <a:t>Use </a:t>
            </a:r>
            <a:r>
              <a:rPr lang="en-GB" altLang="en-US" dirty="0"/>
              <a:t>an anti-malware program with a virus shield that automatically scans e-mail, downloads, and running programs.</a:t>
            </a:r>
          </a:p>
          <a:p>
            <a:pPr lvl="1"/>
            <a:r>
              <a:rPr lang="en-GB" altLang="en-US" dirty="0"/>
              <a:t>Scan PCs daily and keep anti-malware program updated.</a:t>
            </a:r>
          </a:p>
          <a:p>
            <a:pPr lvl="2"/>
            <a:r>
              <a:rPr lang="en-US" altLang="en-US" dirty="0"/>
              <a:t>Keep that </a:t>
            </a:r>
            <a:r>
              <a:rPr lang="en-US" altLang="en-US" dirty="0">
                <a:solidFill>
                  <a:srgbClr val="C00000"/>
                </a:solidFill>
              </a:rPr>
              <a:t>definition file </a:t>
            </a:r>
            <a:r>
              <a:rPr lang="en-US" altLang="en-US" dirty="0"/>
              <a:t>up to date so your antivirus software has the latest signatures.</a:t>
            </a:r>
            <a:endParaRPr lang="en-GB" altLang="en-US" dirty="0"/>
          </a:p>
          <a:p>
            <a:pPr lvl="1"/>
            <a:r>
              <a:rPr lang="en-US" altLang="en-US" dirty="0"/>
              <a:t>Know the source of any software before loading.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916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 media Anti-Malware tools</a:t>
            </a:r>
          </a:p>
          <a:p>
            <a:pPr lvl="1"/>
            <a:r>
              <a:rPr lang="en-US" dirty="0" smtClean="0"/>
              <a:t>Many </a:t>
            </a:r>
            <a:r>
              <a:rPr lang="en-US" dirty="0"/>
              <a:t>anti-malware companies provide bootable CDs or USB flash drives.</a:t>
            </a:r>
          </a:p>
          <a:p>
            <a:pPr lvl="2"/>
            <a:r>
              <a:rPr lang="en-US" dirty="0"/>
              <a:t>Enable booting from a known-clean OS.</a:t>
            </a:r>
          </a:p>
          <a:p>
            <a:pPr lvl="2"/>
            <a:r>
              <a:rPr lang="en-US" dirty="0"/>
              <a:t>Run the same anti-malware software, uncorrupted by malware on your system.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1240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698863" y="1524000"/>
            <a:ext cx="8412480" cy="5334000"/>
          </a:xfrm>
        </p:spPr>
        <p:txBody>
          <a:bodyPr/>
          <a:lstStyle/>
          <a:p>
            <a:r>
              <a:rPr lang="en-US" altLang="en-US" dirty="0"/>
              <a:t>Best practice procedure for malware removal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Identify</a:t>
            </a:r>
            <a:r>
              <a:rPr lang="en-US" altLang="en-US" sz="2400" dirty="0"/>
              <a:t> malware symptoms.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Quarantine</a:t>
            </a:r>
            <a:r>
              <a:rPr lang="en-US" altLang="en-US" sz="2400" dirty="0"/>
              <a:t> infected system</a:t>
            </a:r>
            <a:r>
              <a:rPr lang="en-US" altLang="en-US" sz="2400" dirty="0" smtClean="0"/>
              <a:t>. (remove from network and unnecessary peripherals)</a:t>
            </a:r>
            <a:endParaRPr lang="en-US" altLang="en-US" sz="2400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Disable system restore </a:t>
            </a:r>
            <a:r>
              <a:rPr lang="en-US" altLang="en-US" sz="2400" dirty="0"/>
              <a:t>(in Windows).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Remediate</a:t>
            </a:r>
            <a:r>
              <a:rPr lang="en-US" altLang="en-US" sz="2400" dirty="0"/>
              <a:t> infected systems.</a:t>
            </a:r>
          </a:p>
          <a:p>
            <a:pPr lvl="2"/>
            <a:r>
              <a:rPr lang="en-US" altLang="en-US" sz="2000" dirty="0"/>
              <a:t>Update anti-malware software.</a:t>
            </a:r>
          </a:p>
          <a:p>
            <a:pPr lvl="2"/>
            <a:r>
              <a:rPr lang="en-US" altLang="en-US" sz="2000" dirty="0"/>
              <a:t>Use scan and removal techniques (Windows Safe Mode or Preinstallation Environment).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Schedule scans and run updates</a:t>
            </a:r>
            <a:r>
              <a:rPr lang="en-US" altLang="en-US" sz="24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Enable system restore and create a restore point.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rgbClr val="C00000"/>
                </a:solidFill>
              </a:rPr>
              <a:t>Educate</a:t>
            </a:r>
            <a:r>
              <a:rPr lang="en-US" altLang="en-US" sz="2400" dirty="0"/>
              <a:t> end user.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273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Additional Malware recovery tips</a:t>
            </a:r>
          </a:p>
          <a:p>
            <a:pPr lvl="1"/>
            <a:r>
              <a:rPr lang="en-US" altLang="en-US" dirty="0" smtClean="0"/>
              <a:t>Recognize </a:t>
            </a:r>
            <a:r>
              <a:rPr lang="en-US" altLang="en-US" dirty="0"/>
              <a:t>and quarantine</a:t>
            </a:r>
          </a:p>
          <a:p>
            <a:pPr lvl="2"/>
            <a:r>
              <a:rPr lang="en-US" altLang="en-US" dirty="0"/>
              <a:t>PacketFence automatically monitors network traffic and cuts off a computer if it starts sending suspicious packets.</a:t>
            </a:r>
          </a:p>
          <a:p>
            <a:pPr lvl="2"/>
            <a:r>
              <a:rPr lang="en-US" altLang="en-US" dirty="0"/>
              <a:t>Quarantine a computer by manually disconnecting the network cable.</a:t>
            </a:r>
          </a:p>
          <a:p>
            <a:pPr lvl="2"/>
            <a:r>
              <a:rPr lang="en-US" altLang="en-US" dirty="0"/>
              <a:t>Disable system restore so the virus is not included in any restore points.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70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More Malware recovery tips</a:t>
            </a:r>
          </a:p>
          <a:p>
            <a:pPr lvl="1"/>
            <a:r>
              <a:rPr lang="en-US" altLang="en-US" dirty="0" smtClean="0"/>
              <a:t>Search </a:t>
            </a:r>
            <a:r>
              <a:rPr lang="en-US" altLang="en-US" dirty="0"/>
              <a:t>and destroy</a:t>
            </a:r>
          </a:p>
          <a:p>
            <a:pPr lvl="2"/>
            <a:r>
              <a:rPr lang="en-US" altLang="en-US" dirty="0"/>
              <a:t>Get to a safe boot environment and run anti-malware software.</a:t>
            </a:r>
          </a:p>
          <a:p>
            <a:pPr lvl="3"/>
            <a:r>
              <a:rPr lang="en-US" altLang="en-US" dirty="0"/>
              <a:t>Windows Safe Mode</a:t>
            </a:r>
          </a:p>
          <a:p>
            <a:pPr lvl="3"/>
            <a:r>
              <a:rPr lang="en-US" altLang="en-US" dirty="0"/>
              <a:t>Windows Recovery Environment</a:t>
            </a:r>
          </a:p>
          <a:p>
            <a:pPr lvl="3"/>
            <a:r>
              <a:rPr lang="en-US" altLang="en-US" dirty="0"/>
              <a:t>Bootable CD or flash drive</a:t>
            </a:r>
          </a:p>
          <a:p>
            <a:pPr lvl="2"/>
            <a:r>
              <a:rPr lang="en-US" altLang="en-US" dirty="0"/>
              <a:t>Some anti-malware software comes in a bootable version.</a:t>
            </a:r>
          </a:p>
          <a:p>
            <a:pPr lvl="3"/>
            <a:r>
              <a:rPr lang="en-US" altLang="en-US" dirty="0"/>
              <a:t>Live disk option for Ubuntu Linux allows booting to the disk.</a:t>
            </a:r>
          </a:p>
          <a:p>
            <a:pPr lvl="3"/>
            <a:r>
              <a:rPr lang="en-US" altLang="en-US" dirty="0"/>
              <a:t>Download and burn a copy of the Ultimate boot CD.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451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TextBox 4"/>
          <p:cNvSpPr txBox="1">
            <a:spLocks noChangeArrowheads="1"/>
          </p:cNvSpPr>
          <p:nvPr/>
        </p:nvSpPr>
        <p:spPr bwMode="auto">
          <a:xfrm>
            <a:off x="2489667" y="5593632"/>
            <a:ext cx="416466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28.25  avast! Virus Cleaner Tool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783632"/>
            <a:ext cx="4876800" cy="3657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4586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TextBox 4"/>
          <p:cNvSpPr txBox="1">
            <a:spLocks noChangeArrowheads="1"/>
          </p:cNvSpPr>
          <p:nvPr/>
        </p:nvSpPr>
        <p:spPr bwMode="auto">
          <a:xfrm>
            <a:off x="1551462" y="5365032"/>
            <a:ext cx="604107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28.26  System Recovery Options in Windows Vista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91" y="1905001"/>
            <a:ext cx="5317618" cy="328078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86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Remediation</a:t>
            </a:r>
          </a:p>
          <a:p>
            <a:pPr lvl="1"/>
            <a:r>
              <a:rPr lang="en-US" altLang="en-US" sz="2400" dirty="0"/>
              <a:t>Fix files damaged by malware.</a:t>
            </a:r>
          </a:p>
          <a:p>
            <a:pPr lvl="1"/>
            <a:r>
              <a:rPr lang="en-US" altLang="en-US" sz="2400" dirty="0"/>
              <a:t>Replace corrupted Windows registry files or startup files.</a:t>
            </a:r>
          </a:p>
          <a:p>
            <a:pPr lvl="1"/>
            <a:r>
              <a:rPr lang="en-US" altLang="en-US" sz="2400" dirty="0"/>
              <a:t>Use Windows Recovery Environment/System Recovery Options if Windows will not start.</a:t>
            </a:r>
          </a:p>
          <a:p>
            <a:pPr lvl="1"/>
            <a:r>
              <a:rPr lang="en-US" altLang="en-US" sz="2400" dirty="0"/>
              <a:t>Re-enable System Restore once the system has been repaired.</a:t>
            </a:r>
          </a:p>
          <a:p>
            <a:pPr lvl="2"/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286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Placeholder 6"/>
          <p:cNvSpPr>
            <a:spLocks noGrp="1"/>
          </p:cNvSpPr>
          <p:nvPr>
            <p:ph idx="1"/>
          </p:nvPr>
        </p:nvSpPr>
        <p:spPr>
          <a:xfrm>
            <a:off x="457200" y="1502229"/>
            <a:ext cx="8228013" cy="5334000"/>
          </a:xfrm>
        </p:spPr>
        <p:txBody>
          <a:bodyPr/>
          <a:lstStyle/>
          <a:p>
            <a:r>
              <a:rPr lang="en-GB" altLang="en-US" dirty="0"/>
              <a:t>Telephone scams</a:t>
            </a:r>
            <a:endParaRPr lang="en-US" altLang="en-US" dirty="0"/>
          </a:p>
          <a:p>
            <a:pPr lvl="1"/>
            <a:r>
              <a:rPr lang="en-GB" altLang="en-US" sz="2400" dirty="0"/>
              <a:t>Most common type of social engineering attack</a:t>
            </a:r>
          </a:p>
          <a:p>
            <a:pPr lvl="1"/>
            <a:r>
              <a:rPr lang="en-GB" altLang="en-US" sz="2400" dirty="0"/>
              <a:t>Simply asking for information</a:t>
            </a:r>
            <a:endParaRPr lang="en-US" altLang="en-US" sz="2400" dirty="0"/>
          </a:p>
          <a:p>
            <a:pPr lvl="1"/>
            <a:r>
              <a:rPr lang="en-GB" altLang="en-US" sz="2400" dirty="0"/>
              <a:t>Calling help desk impersonating someone and getting their password reset</a:t>
            </a:r>
            <a:endParaRPr lang="en-US" altLang="en-US" sz="2400" dirty="0"/>
          </a:p>
          <a:p>
            <a:r>
              <a:rPr lang="en-GB" altLang="en-US" dirty="0">
                <a:solidFill>
                  <a:srgbClr val="C00000"/>
                </a:solidFill>
              </a:rPr>
              <a:t>Phishing</a:t>
            </a:r>
            <a:endParaRPr lang="en-US" altLang="en-US" dirty="0">
              <a:solidFill>
                <a:srgbClr val="C00000"/>
              </a:solidFill>
            </a:endParaRPr>
          </a:p>
          <a:p>
            <a:pPr lvl="1"/>
            <a:r>
              <a:rPr lang="en-US" altLang="en-US" sz="2400" dirty="0"/>
              <a:t>Attempts to obtain usernames and passwords</a:t>
            </a:r>
          </a:p>
          <a:p>
            <a:pPr lvl="1"/>
            <a:r>
              <a:rPr lang="en-US" altLang="en-US" sz="2400" dirty="0"/>
              <a:t>Typically performed through e-mail</a:t>
            </a:r>
          </a:p>
          <a:p>
            <a:pPr lvl="2"/>
            <a:r>
              <a:rPr lang="en-US" altLang="en-US" sz="2000" dirty="0"/>
              <a:t>Attacker poses as a legitimate company and asks for your login credentials.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Spear phishing</a:t>
            </a:r>
            <a:r>
              <a:rPr lang="en-US" altLang="en-US" sz="2400" dirty="0">
                <a:solidFill>
                  <a:schemeClr val="tx1"/>
                </a:solidFill>
              </a:rPr>
              <a:t>: a targeted attack </a:t>
            </a:r>
            <a:endParaRPr lang="en-US" alt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36802475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Educate</a:t>
            </a:r>
          </a:p>
          <a:p>
            <a:pPr lvl="1"/>
            <a:r>
              <a:rPr lang="en-US" altLang="en-US" sz="2400" dirty="0"/>
              <a:t>Talk with users.</a:t>
            </a:r>
          </a:p>
          <a:p>
            <a:pPr lvl="1"/>
            <a:r>
              <a:rPr lang="en-US" altLang="en-US" sz="2400" dirty="0"/>
              <a:t>Show samples of dangerous e-mails.</a:t>
            </a:r>
          </a:p>
          <a:p>
            <a:pPr lvl="1"/>
            <a:r>
              <a:rPr lang="en-US" altLang="en-US" sz="2400" dirty="0"/>
              <a:t>Have users run anti-malware programs regularly.</a:t>
            </a:r>
          </a:p>
          <a:p>
            <a:pPr lvl="2"/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115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Firewalls</a:t>
            </a:r>
            <a:r>
              <a:rPr lang="en-US" altLang="en-US" dirty="0"/>
              <a:t> protect an internal network from unauthorized access to and from the Internet.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Hardware firewalls </a:t>
            </a:r>
            <a:r>
              <a:rPr lang="en-US" altLang="en-US" dirty="0"/>
              <a:t>are often built into routers.</a:t>
            </a:r>
          </a:p>
          <a:p>
            <a:pPr lvl="2"/>
            <a:r>
              <a:rPr lang="en-US" altLang="en-US" dirty="0"/>
              <a:t>Filters packets before they reach internal machines.</a:t>
            </a:r>
          </a:p>
          <a:p>
            <a:pPr lvl="1"/>
            <a:r>
              <a:rPr lang="en-US" altLang="en-US" dirty="0">
                <a:solidFill>
                  <a:srgbClr val="C00000"/>
                </a:solidFill>
              </a:rPr>
              <a:t>Software firewalls </a:t>
            </a:r>
            <a:r>
              <a:rPr lang="en-US" altLang="en-US" dirty="0"/>
              <a:t>run on computers.</a:t>
            </a:r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1077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75707" y="1556658"/>
            <a:ext cx="4192587" cy="3948113"/>
          </a:xfrm>
          <a:prstGeom prst="rect">
            <a:avLst/>
          </a:prstGeom>
        </p:spPr>
      </p:pic>
      <p:sp>
        <p:nvSpPr>
          <p:cNvPr id="83971" name="TextBox 4"/>
          <p:cNvSpPr txBox="1">
            <a:spLocks noChangeArrowheads="1"/>
          </p:cNvSpPr>
          <p:nvPr/>
        </p:nvSpPr>
        <p:spPr bwMode="auto">
          <a:xfrm>
            <a:off x="2408587" y="5742858"/>
            <a:ext cx="432682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28.27  Linksys router as a firewall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551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0444" y="1752600"/>
            <a:ext cx="4583113" cy="3671887"/>
          </a:xfrm>
          <a:prstGeom prst="rect">
            <a:avLst/>
          </a:prstGeom>
        </p:spPr>
      </p:pic>
      <p:sp>
        <p:nvSpPr>
          <p:cNvPr id="84995" name="TextBox 4"/>
          <p:cNvSpPr txBox="1">
            <a:spLocks noChangeArrowheads="1"/>
          </p:cNvSpPr>
          <p:nvPr/>
        </p:nvSpPr>
        <p:spPr bwMode="auto">
          <a:xfrm>
            <a:off x="2660740" y="5517432"/>
            <a:ext cx="382252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28.28  Default Web interface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74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20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0444" y="1828800"/>
            <a:ext cx="4583113" cy="3556000"/>
          </a:xfrm>
          <a:prstGeom prst="rect">
            <a:avLst/>
          </a:prstGeom>
        </p:spPr>
      </p:pic>
      <p:sp>
        <p:nvSpPr>
          <p:cNvPr id="86019" name="TextBox 4"/>
          <p:cNvSpPr txBox="1">
            <a:spLocks noChangeArrowheads="1"/>
          </p:cNvSpPr>
          <p:nvPr/>
        </p:nvSpPr>
        <p:spPr bwMode="auto">
          <a:xfrm>
            <a:off x="2761248" y="5486400"/>
            <a:ext cx="3621504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28.29  SPI firewall settings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58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Configuring a hardware firewall</a:t>
            </a:r>
          </a:p>
          <a:p>
            <a:pPr lvl="1"/>
            <a:r>
              <a:rPr lang="en-US" altLang="en-US" sz="2400" dirty="0"/>
              <a:t>Hardware firewalls use </a:t>
            </a:r>
            <a:r>
              <a:rPr lang="en-US" altLang="en-US" sz="2400" dirty="0">
                <a:solidFill>
                  <a:srgbClr val="C00000"/>
                </a:solidFill>
              </a:rPr>
              <a:t>Stateful Packet Inspection (SPI)</a:t>
            </a:r>
            <a:r>
              <a:rPr lang="en-US" altLang="en-US" sz="2400" dirty="0"/>
              <a:t> to inspect each incoming packet individually.</a:t>
            </a:r>
          </a:p>
          <a:p>
            <a:pPr lvl="2"/>
            <a:r>
              <a:rPr lang="en-US" altLang="en-US" sz="2000" dirty="0"/>
              <a:t>Blocks any incoming traffic that isn’t in response to your outgoing traffic</a:t>
            </a:r>
          </a:p>
          <a:p>
            <a:pPr lvl="1"/>
            <a:r>
              <a:rPr lang="en-US" altLang="en-US" sz="2400" dirty="0"/>
              <a:t>Disable ports entirely to block all traffic in or out.</a:t>
            </a:r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Port forwarding </a:t>
            </a:r>
            <a:r>
              <a:rPr lang="en-US" altLang="en-US" sz="2400" dirty="0"/>
              <a:t>allows outside users access to a Web server on the LAN.</a:t>
            </a:r>
          </a:p>
          <a:p>
            <a:pPr lvl="2"/>
            <a:r>
              <a:rPr lang="en-US" altLang="en-US" sz="2000" dirty="0"/>
              <a:t>Open a port in the firewall and direct incoming traffic on that port to a specific IP address.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636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5225" y="1371600"/>
            <a:ext cx="4273550" cy="4403725"/>
          </a:xfrm>
          <a:prstGeom prst="rect">
            <a:avLst/>
          </a:prstGeom>
        </p:spPr>
      </p:pic>
      <p:sp>
        <p:nvSpPr>
          <p:cNvPr id="88067" name="TextBox 4"/>
          <p:cNvSpPr txBox="1">
            <a:spLocks noChangeArrowheads="1"/>
          </p:cNvSpPr>
          <p:nvPr/>
        </p:nvSpPr>
        <p:spPr bwMode="auto">
          <a:xfrm>
            <a:off x="2556066" y="5867400"/>
            <a:ext cx="4031873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28.30  </a:t>
            </a:r>
            <a:r>
              <a:rPr lang="en-US" altLang="en-US" dirty="0" smtClean="0">
                <a:solidFill>
                  <a:schemeClr val="tx1"/>
                </a:solidFill>
              </a:rPr>
              <a:t>Firewall Port </a:t>
            </a:r>
            <a:r>
              <a:rPr lang="en-US" altLang="en-US" dirty="0">
                <a:solidFill>
                  <a:schemeClr val="tx1"/>
                </a:solidFill>
              </a:rPr>
              <a:t>forwarding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6912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Firewall </a:t>
            </a:r>
            <a:r>
              <a:rPr lang="en-US" altLang="en-US" dirty="0" smtClean="0">
                <a:solidFill>
                  <a:srgbClr val="C00000"/>
                </a:solidFill>
              </a:rPr>
              <a:t>Port </a:t>
            </a:r>
            <a:r>
              <a:rPr lang="en-US" altLang="en-US" dirty="0">
                <a:solidFill>
                  <a:srgbClr val="C00000"/>
                </a:solidFill>
              </a:rPr>
              <a:t>triggering </a:t>
            </a:r>
            <a:r>
              <a:rPr lang="en-US" altLang="en-US" dirty="0"/>
              <a:t>opens an incoming connection to one computer automatically based on a specific outgoing connection.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Trigger port </a:t>
            </a:r>
            <a:r>
              <a:rPr lang="en-US" altLang="en-US" sz="2400" dirty="0"/>
              <a:t>defines the outgoing connection.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Destination port </a:t>
            </a:r>
            <a:r>
              <a:rPr lang="en-US" altLang="en-US" sz="2400" dirty="0"/>
              <a:t>defines the incoming connection.</a:t>
            </a:r>
          </a:p>
          <a:p>
            <a:pPr eaLnBrk="1" hangingPunct="1"/>
            <a:r>
              <a:rPr lang="en-US" altLang="en-US" dirty="0"/>
              <a:t>A demilitarized zone (DMZ) puts systems with the specified IP addresses outside the protection of the firewall.</a:t>
            </a:r>
          </a:p>
          <a:p>
            <a:pPr lvl="1" eaLnBrk="1" hangingPunct="1"/>
            <a:r>
              <a:rPr lang="en-US" altLang="en-US" sz="2400" dirty="0">
                <a:solidFill>
                  <a:srgbClr val="C00000"/>
                </a:solidFill>
              </a:rPr>
              <a:t>Opens all ports and enables all incoming traffic—a dangerous situation!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023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19300" y="1580304"/>
            <a:ext cx="5105400" cy="3918796"/>
          </a:xfrm>
          <a:prstGeom prst="rect">
            <a:avLst/>
          </a:prstGeom>
        </p:spPr>
      </p:pic>
      <p:sp>
        <p:nvSpPr>
          <p:cNvPr id="90115" name="TextBox 4"/>
          <p:cNvSpPr txBox="1">
            <a:spLocks noChangeArrowheads="1"/>
          </p:cNvSpPr>
          <p:nvPr/>
        </p:nvSpPr>
        <p:spPr bwMode="auto">
          <a:xfrm>
            <a:off x="2613772" y="5593632"/>
            <a:ext cx="391645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28.31  </a:t>
            </a:r>
            <a:r>
              <a:rPr lang="en-US" altLang="en-US" dirty="0" smtClean="0">
                <a:solidFill>
                  <a:schemeClr val="tx1"/>
                </a:solidFill>
              </a:rPr>
              <a:t>Firewall Port </a:t>
            </a:r>
            <a:r>
              <a:rPr lang="en-US" altLang="en-US" dirty="0">
                <a:solidFill>
                  <a:schemeClr val="tx1"/>
                </a:solidFill>
              </a:rPr>
              <a:t>triggering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7723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0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6900" y="1783632"/>
            <a:ext cx="5410200" cy="3601802"/>
          </a:xfrm>
          <a:prstGeom prst="rect">
            <a:avLst/>
          </a:prstGeom>
        </p:spPr>
      </p:pic>
      <p:sp>
        <p:nvSpPr>
          <p:cNvPr id="91139" name="TextBox 4"/>
          <p:cNvSpPr txBox="1">
            <a:spLocks noChangeArrowheads="1"/>
          </p:cNvSpPr>
          <p:nvPr/>
        </p:nvSpPr>
        <p:spPr bwMode="auto">
          <a:xfrm>
            <a:off x="1818682" y="5441232"/>
            <a:ext cx="550663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28.32  DMZ set up on a SOHO </a:t>
            </a:r>
            <a:r>
              <a:rPr lang="en-US" altLang="en-US" dirty="0" smtClean="0">
                <a:solidFill>
                  <a:schemeClr val="tx1"/>
                </a:solidFill>
              </a:rPr>
              <a:t>router firewall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476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 destruction is more than the intentional or unintentional erasing or corrupting data.</a:t>
            </a:r>
          </a:p>
          <a:p>
            <a:pPr lvl="1" eaLnBrk="1" hangingPunct="1"/>
            <a:r>
              <a:rPr lang="en-US" altLang="en-US" sz="2400" dirty="0"/>
              <a:t>Can originate from authorized or unauthorized </a:t>
            </a:r>
            <a:r>
              <a:rPr lang="en-US" altLang="en-US" sz="2400" dirty="0" smtClean="0"/>
              <a:t>users</a:t>
            </a:r>
          </a:p>
          <a:p>
            <a:pPr lvl="1" eaLnBrk="1" hangingPunct="1"/>
            <a:r>
              <a:rPr lang="en-US" altLang="en-US" sz="2400" dirty="0" smtClean="0"/>
              <a:t>Can originate from untrained users</a:t>
            </a:r>
            <a:endParaRPr lang="en-US" altLang="en-US" sz="2400" dirty="0"/>
          </a:p>
          <a:p>
            <a:pPr eaLnBrk="1" hangingPunct="1"/>
            <a:r>
              <a:rPr lang="en-US" altLang="ja-JP" dirty="0"/>
              <a:t>Users may be uninformed about extent to which they are authorized to make changes.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sz="4000" dirty="0">
                <a:solidFill>
                  <a:srgbClr val="006C31"/>
                </a:solidFill>
              </a:rPr>
              <a:t>Analyzing Threats</a:t>
            </a:r>
          </a:p>
        </p:txBody>
      </p:sp>
    </p:spTree>
    <p:extLst>
      <p:ext uri="{BB962C8B-B14F-4D97-AF65-F5344CB8AC3E}">
        <p14:creationId xmlns:p14="http://schemas.microsoft.com/office/powerpoint/2010/main" val="1035318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Software firewalls</a:t>
            </a:r>
          </a:p>
          <a:p>
            <a:pPr lvl="1"/>
            <a:r>
              <a:rPr lang="en-US" altLang="en-US" sz="2400" dirty="0"/>
              <a:t>Windows Firewall or Windows Firewall with Advanced Security are built into each version of Windows.</a:t>
            </a:r>
          </a:p>
          <a:p>
            <a:pPr lvl="1"/>
            <a:r>
              <a:rPr lang="en-US" altLang="en-US" sz="2400" dirty="0"/>
              <a:t>Access Windows Firewall by opening the Windows Firewall applet in the Control Panel</a:t>
            </a:r>
          </a:p>
          <a:p>
            <a:pPr lvl="1"/>
            <a:r>
              <a:rPr lang="en-US" altLang="en-US" sz="2400" dirty="0"/>
              <a:t>Configure Windows Firewall by:</a:t>
            </a:r>
          </a:p>
          <a:p>
            <a:pPr lvl="2"/>
            <a:r>
              <a:rPr lang="en-US" altLang="en-US" sz="2000" dirty="0"/>
              <a:t>Turning it on or off </a:t>
            </a:r>
          </a:p>
          <a:p>
            <a:pPr lvl="2"/>
            <a:r>
              <a:rPr lang="en-US" altLang="en-US" sz="2000" dirty="0"/>
              <a:t>Choosing which programs and services can pass through the firewall (exceptions)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73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TextBox 4"/>
          <p:cNvSpPr txBox="1">
            <a:spLocks noChangeArrowheads="1"/>
          </p:cNvSpPr>
          <p:nvPr/>
        </p:nvSpPr>
        <p:spPr bwMode="auto">
          <a:xfrm>
            <a:off x="2427824" y="5517432"/>
            <a:ext cx="4288353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28.33  Windows 7 Firewall applet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954" y="1704538"/>
            <a:ext cx="4896091" cy="36633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852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Three network types in Windows Vista/7 are:</a:t>
            </a:r>
          </a:p>
          <a:p>
            <a:pPr lvl="1"/>
            <a:r>
              <a:rPr lang="en-US" altLang="en-US" sz="2400" dirty="0"/>
              <a:t>Domain, Private, and Guest or Public</a:t>
            </a:r>
          </a:p>
          <a:p>
            <a:r>
              <a:rPr lang="en-US" altLang="en-US" dirty="0"/>
              <a:t>You are prompted to choose the network type the first time you connect.</a:t>
            </a:r>
          </a:p>
          <a:p>
            <a:pPr lvl="1"/>
            <a:r>
              <a:rPr lang="en-US" altLang="en-US" sz="2400" dirty="0"/>
              <a:t>When you select Home, Work, or Public location, Windows configures Windows Firewall to block or unblock discovery and sharing services.</a:t>
            </a:r>
          </a:p>
          <a:p>
            <a:pPr lvl="1"/>
            <a:r>
              <a:rPr lang="en-US" altLang="en-US" sz="2400" dirty="0"/>
              <a:t>When running on a private (Home or Work) network, Windows enables Network Discovery and File and Printer Sharing as exceptions.</a:t>
            </a:r>
          </a:p>
          <a:p>
            <a:pPr lvl="2"/>
            <a:r>
              <a:rPr lang="en-US" altLang="en-US" sz="2000" dirty="0"/>
              <a:t>Disables on Guest or Public network</a:t>
            </a:r>
          </a:p>
          <a:p>
            <a:endParaRPr lang="en-US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471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TextBox 4"/>
          <p:cNvSpPr txBox="1">
            <a:spLocks noChangeArrowheads="1"/>
          </p:cNvSpPr>
          <p:nvPr/>
        </p:nvSpPr>
        <p:spPr bwMode="auto">
          <a:xfrm>
            <a:off x="1624584" y="5304972"/>
            <a:ext cx="2871216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28.34  Set Network Location in Windows 8.1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87" y="1418772"/>
            <a:ext cx="2775930" cy="4800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266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extBox 4"/>
          <p:cNvSpPr txBox="1">
            <a:spLocks noChangeArrowheads="1"/>
          </p:cNvSpPr>
          <p:nvPr/>
        </p:nvSpPr>
        <p:spPr bwMode="auto">
          <a:xfrm>
            <a:off x="991535" y="4724400"/>
            <a:ext cx="7160935" cy="95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28.35  Many machines need more than one network setting</a:t>
            </a:r>
            <a:r>
              <a:rPr lang="en-US" altLang="en-US" dirty="0" smtClean="0">
                <a:solidFill>
                  <a:schemeClr val="tx1"/>
                </a:solidFill>
              </a:rPr>
              <a:t>.  </a:t>
            </a:r>
          </a:p>
          <a:p>
            <a:pPr algn="ctr" eaLnBrk="1" hangingPunct="1"/>
            <a:endParaRPr lang="en-US" altLang="en-US" dirty="0">
              <a:solidFill>
                <a:schemeClr val="tx1"/>
              </a:solidFill>
            </a:endParaRPr>
          </a:p>
          <a:p>
            <a:pPr algn="ctr" eaLnBrk="1" hangingPunct="1"/>
            <a:r>
              <a:rPr lang="en-US" altLang="en-US" sz="2400" dirty="0" smtClean="0">
                <a:solidFill>
                  <a:srgbClr val="C00000"/>
                </a:solidFill>
              </a:rPr>
              <a:t>Think “Security in Layers”.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pic>
        <p:nvPicPr>
          <p:cNvPr id="98308" name="Picture 1" descr="F29-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7" y="2286000"/>
            <a:ext cx="8086666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297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Windows Firewall with Advanced Security</a:t>
            </a:r>
          </a:p>
          <a:p>
            <a:pPr lvl="1"/>
            <a:r>
              <a:rPr lang="en-US" altLang="en-US" sz="2400" dirty="0"/>
              <a:t>Gives more control over exceptions</a:t>
            </a:r>
          </a:p>
          <a:p>
            <a:pPr lvl="1"/>
            <a:r>
              <a:rPr lang="en-US" altLang="en-US" sz="2400" dirty="0"/>
              <a:t>Expands exceptions to include outbound and inbound data separately</a:t>
            </a:r>
          </a:p>
          <a:p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529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TextBox 4"/>
          <p:cNvSpPr txBox="1">
            <a:spLocks noChangeArrowheads="1"/>
          </p:cNvSpPr>
          <p:nvPr/>
        </p:nvSpPr>
        <p:spPr bwMode="auto">
          <a:xfrm>
            <a:off x="1645526" y="5441232"/>
            <a:ext cx="585294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28.36  Windows Firewall with Advanced Security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98" y="1777326"/>
            <a:ext cx="4885403" cy="351380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611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rule always includes:</a:t>
            </a:r>
          </a:p>
          <a:p>
            <a:pPr lvl="1"/>
            <a:r>
              <a:rPr lang="en-US" altLang="en-US" sz="2400" dirty="0"/>
              <a:t>The name of program</a:t>
            </a:r>
          </a:p>
          <a:p>
            <a:pPr lvl="1"/>
            <a:r>
              <a:rPr lang="en-US" altLang="en-US" sz="2400" dirty="0"/>
              <a:t>Group: an organizational group that helps sort all the rules</a:t>
            </a:r>
          </a:p>
          <a:p>
            <a:pPr lvl="1"/>
            <a:r>
              <a:rPr lang="en-US" altLang="en-US" sz="2400" dirty="0"/>
              <a:t>The associated profile (All, Domain, Public, Private)</a:t>
            </a:r>
          </a:p>
          <a:p>
            <a:pPr lvl="1"/>
            <a:r>
              <a:rPr lang="en-US" altLang="en-US" sz="2400" dirty="0"/>
              <a:t>Enabled/disabled status</a:t>
            </a:r>
          </a:p>
          <a:p>
            <a:pPr lvl="1"/>
            <a:r>
              <a:rPr lang="en-US" altLang="en-US" sz="2400" dirty="0"/>
              <a:t>Remote and local address</a:t>
            </a:r>
          </a:p>
          <a:p>
            <a:pPr lvl="1"/>
            <a:r>
              <a:rPr lang="en-US" altLang="en-US" sz="2400" dirty="0"/>
              <a:t>Remote and local port number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9315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9" name="TextBox 4"/>
          <p:cNvSpPr txBox="1">
            <a:spLocks noChangeArrowheads="1"/>
          </p:cNvSpPr>
          <p:nvPr/>
        </p:nvSpPr>
        <p:spPr bwMode="auto">
          <a:xfrm>
            <a:off x="2331645" y="5517432"/>
            <a:ext cx="448071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28.37  </a:t>
            </a:r>
            <a:r>
              <a:rPr lang="en-US" altLang="en-US" dirty="0" smtClean="0">
                <a:solidFill>
                  <a:schemeClr val="tx1"/>
                </a:solidFill>
              </a:rPr>
              <a:t>Firewall Outbound </a:t>
            </a:r>
            <a:r>
              <a:rPr lang="en-US" altLang="en-US" dirty="0">
                <a:solidFill>
                  <a:schemeClr val="tx1"/>
                </a:solidFill>
              </a:rPr>
              <a:t>Rules list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93" y="1783632"/>
            <a:ext cx="6395015" cy="358139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6151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Internet Appliances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Intrusion </a:t>
            </a:r>
            <a:r>
              <a:rPr lang="en-US" dirty="0">
                <a:solidFill>
                  <a:srgbClr val="C00000"/>
                </a:solidFill>
              </a:rPr>
              <a:t>Detection System (IDS)</a:t>
            </a:r>
          </a:p>
          <a:p>
            <a:pPr lvl="2"/>
            <a:r>
              <a:rPr lang="en-US" dirty="0"/>
              <a:t>Inspects packets, looking for active intrusions</a:t>
            </a:r>
          </a:p>
          <a:p>
            <a:pPr lvl="2"/>
            <a:r>
              <a:rPr lang="en-US" dirty="0"/>
              <a:t>Exceeds firewall functionality because it inspects traffic inside the network</a:t>
            </a:r>
          </a:p>
          <a:p>
            <a:pPr lvl="2"/>
            <a:r>
              <a:rPr lang="en-US" dirty="0"/>
              <a:t>Logs or notifies when attacks occur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Intrusion Prevention System (IPS)</a:t>
            </a:r>
          </a:p>
          <a:p>
            <a:pPr lvl="2"/>
            <a:r>
              <a:rPr lang="en-US" dirty="0"/>
              <a:t>Provides active monitoring</a:t>
            </a:r>
          </a:p>
          <a:p>
            <a:pPr lvl="2"/>
            <a:r>
              <a:rPr lang="en-US" dirty="0"/>
              <a:t>Stops an attack while it is happening</a:t>
            </a:r>
          </a:p>
          <a:p>
            <a:pPr lvl="3"/>
            <a:r>
              <a:rPr lang="en-US" dirty="0"/>
              <a:t>Blocks incoming packets or fixes packets on-the-fly	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altLang="en-US" sz="4000" dirty="0" smtClean="0">
                <a:solidFill>
                  <a:srgbClr val="006C31"/>
                </a:solidFill>
              </a:rPr>
              <a:t>Detection, Prevention, </a:t>
            </a:r>
            <a:br>
              <a:rPr lang="en-US" altLang="en-US" sz="4000" dirty="0" smtClean="0">
                <a:solidFill>
                  <a:srgbClr val="006C31"/>
                </a:solidFill>
              </a:rPr>
            </a:br>
            <a:r>
              <a:rPr lang="en-US" altLang="en-US" sz="4000" dirty="0" smtClean="0">
                <a:solidFill>
                  <a:srgbClr val="006C31"/>
                </a:solidFill>
              </a:rPr>
              <a:t>and Recovery</a:t>
            </a:r>
            <a:endParaRPr lang="en-US" altLang="en-US" sz="4000" dirty="0">
              <a:solidFill>
                <a:srgbClr val="006C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0887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Verdana"/>
        <a:ea typeface="MS Gothic"/>
        <a:cs typeface=""/>
      </a:majorFont>
      <a:minorFont>
        <a:latin typeface="Verdana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pitchFamily="49" charset="-128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3656</TotalTime>
  <Words>4237</Words>
  <Application>Microsoft Office PowerPoint</Application>
  <PresentationFormat>On-screen Show (4:3)</PresentationFormat>
  <Paragraphs>624</Paragraphs>
  <Slides>112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14" baseType="lpstr">
      <vt:lpstr>2_Default Design</vt:lpstr>
      <vt:lpstr>Default Design</vt:lpstr>
      <vt:lpstr>PowerPoint Presentation</vt:lpstr>
      <vt:lpstr>Overview</vt:lpstr>
      <vt:lpstr>PowerPoint Presentation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Analyzing Threats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Access Control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Threats and  Countermeasures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Detection, Prevention,  and Recovery</vt:lpstr>
      <vt:lpstr>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 of the PC Tech</dc:title>
  <dc:creator>Mike Meyers</dc:creator>
  <cp:lastModifiedBy>CTC2_Maint2</cp:lastModifiedBy>
  <cp:revision>148</cp:revision>
  <dcterms:created xsi:type="dcterms:W3CDTF">2016-02-01T21:45:28Z</dcterms:created>
  <dcterms:modified xsi:type="dcterms:W3CDTF">2016-09-19T20:05:19Z</dcterms:modified>
</cp:coreProperties>
</file>